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8" r:id="rId2"/>
    <p:sldId id="616" r:id="rId3"/>
    <p:sldId id="383" r:id="rId4"/>
    <p:sldId id="586" r:id="rId5"/>
    <p:sldId id="587" r:id="rId6"/>
    <p:sldId id="590" r:id="rId7"/>
    <p:sldId id="615" r:id="rId8"/>
    <p:sldId id="591" r:id="rId9"/>
    <p:sldId id="592" r:id="rId10"/>
    <p:sldId id="617" r:id="rId11"/>
    <p:sldId id="593" r:id="rId12"/>
    <p:sldId id="594" r:id="rId13"/>
    <p:sldId id="595" r:id="rId14"/>
    <p:sldId id="618" r:id="rId15"/>
    <p:sldId id="596" r:id="rId16"/>
    <p:sldId id="588" r:id="rId17"/>
    <p:sldId id="589" r:id="rId18"/>
    <p:sldId id="597" r:id="rId19"/>
    <p:sldId id="613" r:id="rId20"/>
    <p:sldId id="598" r:id="rId21"/>
    <p:sldId id="599" r:id="rId22"/>
    <p:sldId id="600" r:id="rId23"/>
    <p:sldId id="614" r:id="rId24"/>
    <p:sldId id="602" r:id="rId25"/>
    <p:sldId id="603"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7" autoAdjust="0"/>
    <p:restoredTop sz="78429" autoAdjust="0"/>
  </p:normalViewPr>
  <p:slideViewPr>
    <p:cSldViewPr snapToGrid="0">
      <p:cViewPr>
        <p:scale>
          <a:sx n="100" d="100"/>
          <a:sy n="100" d="100"/>
        </p:scale>
        <p:origin x="128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9EE2730D-19EF-C44C-BDD2-BAE9DFCB279F}"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D4D3842-96DF-7D44-828F-6652150C41AC}" type="slidenum">
              <a:rPr lang="en-US"/>
              <a:pPr/>
              <a:t>‹#›</a:t>
            </a:fld>
            <a:endParaRPr lang="en-US"/>
          </a:p>
        </p:txBody>
      </p:sp>
    </p:spTree>
    <p:extLst>
      <p:ext uri="{BB962C8B-B14F-4D97-AF65-F5344CB8AC3E}">
        <p14:creationId xmlns:p14="http://schemas.microsoft.com/office/powerpoint/2010/main" val="2598133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7085120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b="1" i="1" dirty="0"/>
              <a:t>Lecture tip:</a:t>
            </a:r>
            <a:endParaRPr lang="en-US" b="1" dirty="0"/>
          </a:p>
          <a:p>
            <a:r>
              <a:rPr lang="en-US" dirty="0"/>
              <a:t>The slides go in slightly different order than the text. </a:t>
            </a:r>
          </a:p>
          <a:p>
            <a:pPr marL="171450" indent="-171450">
              <a:buFont typeface="Arial" charset="0"/>
              <a:buChar char="•"/>
            </a:pPr>
            <a:r>
              <a:rPr lang="en-US" dirty="0"/>
              <a:t>The text starts with indifference curves, then does the budget constraint, and then goes back to indifference curves. </a:t>
            </a:r>
          </a:p>
          <a:p>
            <a:pPr marL="171450" indent="-171450">
              <a:buFont typeface="Arial" charset="0"/>
              <a:buChar char="•"/>
            </a:pPr>
            <a:r>
              <a:rPr lang="en-US" dirty="0"/>
              <a:t>The slides cover all of the indifference curves first, then the budget constraint, and then puts them together.</a:t>
            </a:r>
            <a:endParaRPr lang="en-US" i="1"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Image: </a:t>
            </a:r>
            <a:r>
              <a:rPr lang="en-US" dirty="0"/>
              <a:t>Figure 16A.5</a:t>
            </a:r>
          </a:p>
          <a:p>
            <a:endParaRPr lang="en-US" dirty="0"/>
          </a:p>
          <a:p>
            <a:r>
              <a:rPr lang="en-US" b="1" i="1" dirty="0"/>
              <a:t>Lecture notes</a:t>
            </a:r>
            <a:r>
              <a:rPr lang="en-US" b="1" i="1" dirty="0" smtClean="0"/>
              <a:t>:</a:t>
            </a:r>
            <a:endParaRPr lang="en-US" b="1" i="1" dirty="0"/>
          </a:p>
          <a:p>
            <a:pPr marL="171450" indent="-171450">
              <a:buFont typeface="Arial" charset="0"/>
              <a:buChar char="•"/>
            </a:pPr>
            <a:r>
              <a:rPr lang="en-US" dirty="0"/>
              <a:t>A and B are on the same curve, so A ~ B.</a:t>
            </a:r>
          </a:p>
          <a:p>
            <a:pPr marL="171450" indent="-171450">
              <a:buFont typeface="Arial" charset="0"/>
              <a:buChar char="•"/>
            </a:pPr>
            <a:r>
              <a:rPr lang="en-US" dirty="0"/>
              <a:t>A and C are on the same curve, so A ~ C.</a:t>
            </a:r>
          </a:p>
          <a:p>
            <a:pPr marL="171450" indent="-171450">
              <a:buFont typeface="Arial" charset="0"/>
              <a:buChar char="•"/>
            </a:pPr>
            <a:r>
              <a:rPr lang="en-US" dirty="0"/>
              <a:t>By transitivity, we SHOULD see that B ~ C.</a:t>
            </a:r>
          </a:p>
          <a:p>
            <a:pPr marL="171450" indent="-171450">
              <a:buFont typeface="Arial" charset="0"/>
              <a:buChar char="•"/>
            </a:pPr>
            <a:r>
              <a:rPr lang="en-US" dirty="0"/>
              <a:t>However, bundle C clearly has more of both goods than bundle B!  C is preferred to B.</a:t>
            </a:r>
          </a:p>
          <a:p>
            <a:pPr marL="171450" indent="-171450">
              <a:buFont typeface="Arial" charset="0"/>
              <a:buChar char="•"/>
            </a:pPr>
            <a:r>
              <a:rPr lang="en-US" dirty="0"/>
              <a:t>This shows inconsistent preferences and violates utility theory.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a:t>Lecture notes:</a:t>
            </a:r>
          </a:p>
          <a:p>
            <a:r>
              <a:rPr lang="en-US"/>
              <a:t>Perfect substitutes are generally drawn with a 1:1 tradeoff, but don’t have to be.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16A.6.a</a:t>
            </a:r>
          </a:p>
          <a:p>
            <a:endParaRPr lang="en-US" dirty="0"/>
          </a:p>
          <a:p>
            <a:r>
              <a:rPr lang="en-US" b="1" i="1" dirty="0"/>
              <a:t>Lecture notes:</a:t>
            </a:r>
          </a:p>
          <a:p>
            <a:pPr marL="171450" indent="-171450">
              <a:buFont typeface="Arial" charset="0"/>
              <a:buChar char="•"/>
            </a:pPr>
            <a:r>
              <a:rPr lang="en-US" dirty="0"/>
              <a:t>Since perfect substitutes have a marginal rate of substitution that is constant, they are drawn as straight lines. </a:t>
            </a:r>
          </a:p>
          <a:p>
            <a:pPr marL="171450" indent="-171450">
              <a:buFont typeface="Arial" charset="0"/>
              <a:buChar char="•"/>
            </a:pPr>
            <a:r>
              <a:rPr lang="en-US" dirty="0"/>
              <a:t>In this case, the MRS, or slope, is -1 everywhere along the lines, or curves.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Lecture notes</a:t>
            </a:r>
            <a:r>
              <a:rPr lang="en-US" b="1" i="1" dirty="0" smtClean="0"/>
              <a:t>:</a:t>
            </a:r>
            <a:endParaRPr lang="en-US" dirty="0"/>
          </a:p>
          <a:p>
            <a:pPr marL="171450" indent="-171450">
              <a:buFont typeface="Arial" charset="0"/>
              <a:buChar char="•"/>
            </a:pPr>
            <a:r>
              <a:rPr lang="en-US" dirty="0"/>
              <a:t>Perfect complements are not necessarily consumed with a 1:1 ratio.</a:t>
            </a:r>
          </a:p>
          <a:p>
            <a:pPr marL="171450" indent="-171450">
              <a:buFont typeface="Arial" charset="0"/>
              <a:buChar char="•"/>
            </a:pPr>
            <a:r>
              <a:rPr lang="en-US" dirty="0"/>
              <a:t>With perfect complements, your total utility does not increase if you have an “extra” amount of one of the goods.</a:t>
            </a:r>
          </a:p>
          <a:p>
            <a:pPr marL="171450" indent="-171450">
              <a:buFont typeface="Arial" charset="0"/>
              <a:buChar char="•"/>
            </a:pPr>
            <a:r>
              <a:rPr lang="en-US" dirty="0"/>
              <a:t>Two tires and one frame give the same utility as three tires and one frame. The extra tire does not increase utility.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Image: </a:t>
            </a:r>
            <a:r>
              <a:rPr lang="en-US" dirty="0"/>
              <a:t>Figure 16A.6.b</a:t>
            </a:r>
          </a:p>
          <a:p>
            <a:endParaRPr lang="en-US" dirty="0"/>
          </a:p>
          <a:p>
            <a:r>
              <a:rPr lang="en-US" b="1" i="1" dirty="0"/>
              <a:t>Lecture notes:</a:t>
            </a:r>
          </a:p>
          <a:p>
            <a:r>
              <a:rPr lang="en-US" dirty="0"/>
              <a:t>Recall that moving along an indifference curve means that the utility remains the same!</a:t>
            </a:r>
          </a:p>
          <a:p>
            <a:endParaRPr lang="en-US" dirty="0"/>
          </a:p>
          <a:p>
            <a:r>
              <a:rPr lang="en-US" dirty="0"/>
              <a:t>Start at point (1,1):</a:t>
            </a:r>
          </a:p>
          <a:p>
            <a:pPr marL="171450" indent="-171450">
              <a:buFont typeface="Arial" charset="0"/>
              <a:buChar char="•"/>
            </a:pPr>
            <a:r>
              <a:rPr lang="en-US" dirty="0"/>
              <a:t>If I give you JUST another left shoe (1,2) you get the same utility as with (1, 1). You consume shoes in pairs so an extra left shoe doesn’t help.</a:t>
            </a:r>
          </a:p>
          <a:p>
            <a:pPr marL="171450" indent="-171450">
              <a:buFont typeface="Arial" charset="0"/>
              <a:buChar char="•"/>
            </a:pPr>
            <a:r>
              <a:rPr lang="en-US" dirty="0"/>
              <a:t>If I give you JUST another right shoe (2,1) you get the same utility as with (1, 1). You consume shoes in pairs so an extra right shoe doesn’t help.</a:t>
            </a:r>
          </a:p>
          <a:p>
            <a:pPr marL="171450" indent="-171450">
              <a:buFont typeface="Arial" charset="0"/>
              <a:buChar char="•"/>
            </a:pPr>
            <a:endParaRPr lang="en-US" dirty="0"/>
          </a:p>
          <a:p>
            <a:pPr marL="171450" indent="-171450">
              <a:buFont typeface="Arial" charset="0"/>
              <a:buChar char="•"/>
            </a:pPr>
            <a:r>
              <a:rPr lang="en-US" dirty="0"/>
              <a:t>If I gave you one more left </a:t>
            </a:r>
            <a:r>
              <a:rPr lang="en-US" i="1" dirty="0"/>
              <a:t>and</a:t>
            </a:r>
            <a:r>
              <a:rPr lang="en-US" dirty="0"/>
              <a:t> one more right, you would move to a higher indifference curve: (2,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a:t>Lecture notes: </a:t>
            </a:r>
          </a:p>
          <a:p>
            <a:endParaRPr lang="en-US" b="1" i="1" dirty="0"/>
          </a:p>
          <a:p>
            <a:r>
              <a:rPr lang="en-US" dirty="0"/>
              <a:t>Students can think of a budget constraint being similar to a PPF:</a:t>
            </a:r>
          </a:p>
          <a:p>
            <a:pPr marL="171450" indent="-171450">
              <a:buFont typeface="Arial" charset="0"/>
              <a:buChar char="•"/>
            </a:pPr>
            <a:r>
              <a:rPr lang="en-US" dirty="0"/>
              <a:t>The budget constraint shows what consumption bundles are possible. </a:t>
            </a:r>
          </a:p>
          <a:p>
            <a:pPr marL="171450" indent="-171450">
              <a:buFont typeface="Arial" charset="0"/>
              <a:buChar char="•"/>
            </a:pPr>
            <a:r>
              <a:rPr lang="en-US" dirty="0"/>
              <a:t>A PPF diagram shows what production points are possible.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dirty="0"/>
              <a:t>Image: </a:t>
            </a:r>
            <a:r>
              <a:rPr lang="en-US" dirty="0"/>
              <a:t>Figure 16A.2</a:t>
            </a:r>
          </a:p>
          <a:p>
            <a:endParaRPr lang="en-US" dirty="0"/>
          </a:p>
          <a:p>
            <a:r>
              <a:rPr lang="en-US" b="1" i="1" dirty="0"/>
              <a:t>Lecture notes</a:t>
            </a:r>
            <a:r>
              <a:rPr lang="en-US" b="1" i="1" dirty="0" smtClean="0"/>
              <a:t>:</a:t>
            </a:r>
            <a:endParaRPr lang="en-US" b="1" i="1" dirty="0"/>
          </a:p>
          <a:p>
            <a:pPr marL="171450" indent="-171450">
              <a:buFont typeface="Arial" charset="0"/>
              <a:buChar char="•"/>
            </a:pPr>
            <a:r>
              <a:rPr lang="en-US" dirty="0"/>
              <a:t>With $10 income, the consumer could buy only pizza and have 5 units pizza, but no Pepsi.</a:t>
            </a:r>
          </a:p>
          <a:p>
            <a:pPr marL="171450" indent="-171450">
              <a:buFont typeface="Arial" charset="0"/>
              <a:buChar char="•"/>
            </a:pPr>
            <a:r>
              <a:rPr lang="en-US" dirty="0"/>
              <a:t>With $10 income, the consumer could buy only Pepsi and have 10 cans Pepsi, but no pizza.</a:t>
            </a:r>
          </a:p>
          <a:p>
            <a:pPr marL="171450" indent="-171450">
              <a:buFont typeface="Arial" charset="0"/>
              <a:buChar char="•"/>
            </a:pPr>
            <a:r>
              <a:rPr lang="en-US" dirty="0"/>
              <a:t>They could buy 4 Pepsi and 3 pizza (our previous optimum).</a:t>
            </a:r>
          </a:p>
          <a:p>
            <a:pPr marL="171450" indent="-171450">
              <a:buFont typeface="Arial" charset="0"/>
              <a:buChar char="•"/>
            </a:pPr>
            <a:r>
              <a:rPr lang="en-US" dirty="0"/>
              <a:t>10 Pepsi and 5 pizza is preferred to any point on the budget constraint, but income is limited.</a:t>
            </a:r>
          </a:p>
          <a:p>
            <a:pPr marL="171450" indent="-171450">
              <a:buFont typeface="Arial" charset="0"/>
              <a:buChar char="•"/>
            </a:pPr>
            <a:r>
              <a:rPr lang="en-US" dirty="0"/>
              <a:t>Consumer can afford 2 Pepsi and 2 pizza, but they would have income left over.</a:t>
            </a:r>
          </a:p>
          <a:p>
            <a:pPr>
              <a:buFontTx/>
              <a:buChar char="•"/>
            </a:pPr>
            <a:endParaRPr lang="en-US" dirty="0"/>
          </a:p>
          <a:p>
            <a:pPr>
              <a:buFontTx/>
              <a:buChar char="•"/>
            </a:pP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In other words:</a:t>
            </a:r>
          </a:p>
          <a:p>
            <a:pPr marL="171450" indent="-171450">
              <a:buFont typeface="Arial" charset="0"/>
              <a:buChar char="•"/>
            </a:pPr>
            <a:r>
              <a:rPr lang="en-US" i="1" dirty="0"/>
              <a:t>It isn’t: </a:t>
            </a:r>
            <a:r>
              <a:rPr lang="en-US" dirty="0"/>
              <a:t>Make myself as happy as possible by consuming all the goods!</a:t>
            </a:r>
          </a:p>
          <a:p>
            <a:pPr marL="171450" indent="-171450">
              <a:buFont typeface="Arial" charset="0"/>
              <a:buChar char="•"/>
            </a:pPr>
            <a:r>
              <a:rPr lang="en-US" i="1" dirty="0"/>
              <a:t>It’s more like: </a:t>
            </a:r>
            <a:r>
              <a:rPr lang="en-US" dirty="0"/>
              <a:t>I’ve got $50 to spend (income) and goods have prices. How do I buy goods with my budget to make myself as happy as I can be?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a:t>Lecture notes:</a:t>
            </a:r>
          </a:p>
          <a:p>
            <a:r>
              <a:rPr lang="en-US"/>
              <a:t>We assume a “static” one-period model. Saving money (by not spending it) doesn’t do us any good. In this model, we can’t invest our money, grow it, and consume more tomorrow with discounted happiness.  </a:t>
            </a:r>
          </a:p>
          <a:p>
            <a:endParaRPr lang="en-US"/>
          </a:p>
          <a:p>
            <a:r>
              <a:rPr lang="en-US"/>
              <a:t>You can tell your students we assume income here is “use it or lose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sz="1000" b="1" i="1" dirty="0"/>
              <a:t>Image: </a:t>
            </a:r>
            <a:r>
              <a:rPr lang="en-US" sz="1000" dirty="0"/>
              <a:t>Figure 16A.7</a:t>
            </a:r>
          </a:p>
          <a:p>
            <a:endParaRPr lang="en-US" sz="1000" dirty="0"/>
          </a:p>
          <a:p>
            <a:r>
              <a:rPr lang="en-US" sz="1000" b="1" i="1" dirty="0"/>
              <a:t>Lecture notes</a:t>
            </a:r>
            <a:r>
              <a:rPr lang="en-US" sz="1000" b="1" i="1" dirty="0" smtClean="0"/>
              <a:t>:</a:t>
            </a:r>
            <a:endParaRPr lang="en-US" sz="1000" b="1" dirty="0"/>
          </a:p>
          <a:p>
            <a:pPr marL="171450" indent="-171450">
              <a:buFont typeface="Arial" charset="0"/>
              <a:buChar char="•"/>
            </a:pPr>
            <a:r>
              <a:rPr lang="en-US" sz="1000" dirty="0"/>
              <a:t>The consumer maximizes utility by consuming 4 Pepsis and 3 pizza: Note that this is the answer we had before.</a:t>
            </a:r>
          </a:p>
          <a:p>
            <a:pPr marL="171450" indent="-171450">
              <a:buFont typeface="Arial" charset="0"/>
              <a:buChar char="•"/>
            </a:pPr>
            <a:r>
              <a:rPr lang="en-US" sz="1000" dirty="0"/>
              <a:t>(2,4) and (4,3) are both ON the budget line. </a:t>
            </a:r>
          </a:p>
          <a:p>
            <a:pPr marL="628650" lvl="1" indent="-171450">
              <a:buFont typeface="Arial" charset="0"/>
              <a:buChar char="•"/>
            </a:pPr>
            <a:r>
              <a:rPr lang="en-US" sz="1000" dirty="0"/>
              <a:t>However, (4,3) is the point that gives us the highest utility according to our budget.</a:t>
            </a:r>
          </a:p>
          <a:p>
            <a:pPr marL="171450" indent="-171450">
              <a:buFont typeface="Arial" charset="0"/>
              <a:buChar char="•"/>
            </a:pPr>
            <a:r>
              <a:rPr lang="en-US" sz="1000" dirty="0"/>
              <a:t>(2,4) is a point in which we spend all our income, but we’re not as happy as we could be. </a:t>
            </a:r>
          </a:p>
          <a:p>
            <a:pPr marL="628650" lvl="1" indent="-171450">
              <a:buFont typeface="Arial" charset="0"/>
              <a:buChar char="•"/>
            </a:pPr>
            <a:r>
              <a:rPr lang="en-US" sz="1000" dirty="0"/>
              <a:t>(2,4) is on IC</a:t>
            </a:r>
            <a:r>
              <a:rPr lang="en-US" sz="1000" baseline="-25000" dirty="0"/>
              <a:t>2</a:t>
            </a:r>
            <a:r>
              <a:rPr lang="en-US" sz="1000" dirty="0"/>
              <a:t> and (4,3) is on IC</a:t>
            </a:r>
            <a:r>
              <a:rPr lang="en-US" sz="1000" baseline="-25000" dirty="0"/>
              <a:t>3</a:t>
            </a:r>
            <a:r>
              <a:rPr lang="en-US" sz="1000" dirty="0"/>
              <a:t>.</a:t>
            </a:r>
          </a:p>
          <a:p>
            <a:pPr marL="171450" indent="-171450">
              <a:buFont typeface="Arial" charset="0"/>
              <a:buChar char="•"/>
            </a:pPr>
            <a:r>
              <a:rPr lang="en-US" sz="1000" dirty="0"/>
              <a:t>IC</a:t>
            </a:r>
            <a:r>
              <a:rPr lang="en-US" sz="1000" baseline="-25000" dirty="0"/>
              <a:t>4</a:t>
            </a:r>
            <a:r>
              <a:rPr lang="en-US" sz="1000" dirty="0"/>
              <a:t> would be higher happiness, but we can’t afford any bundles on that indifference curve.</a:t>
            </a:r>
          </a:p>
          <a:p>
            <a:endParaRPr lang="en-US" sz="1000" dirty="0"/>
          </a:p>
          <a:p>
            <a:r>
              <a:rPr lang="en-US" sz="1000" dirty="0"/>
              <a:t>The </a:t>
            </a:r>
            <a:r>
              <a:rPr lang="en-US" sz="1000" i="1" dirty="0"/>
              <a:t>Maximization point ray </a:t>
            </a:r>
            <a:r>
              <a:rPr lang="en-US" sz="1000" dirty="0"/>
              <a:t>illustrates where the consumer optimum tangent points would be at all possible income levels (without changing prices).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a:t>Lecture notes</a:t>
            </a:r>
            <a:r>
              <a:rPr lang="en-US" b="1" i="1" dirty="0" smtClean="0"/>
              <a:t>:</a:t>
            </a:r>
            <a:endParaRPr lang="en-US" sz="2800" dirty="0">
              <a:latin typeface="Arial" pitchFamily="-107" charset="0"/>
            </a:endParaRPr>
          </a:p>
          <a:p>
            <a:pPr marL="457200" lvl="1" indent="-457200">
              <a:buFont typeface="Arial" charset="0"/>
              <a:buChar char="•"/>
            </a:pPr>
            <a:r>
              <a:rPr lang="en-US" sz="2800" dirty="0">
                <a:latin typeface="Arial" pitchFamily="-107" charset="0"/>
              </a:rPr>
              <a:t>We “sub out” the relatively more expensive good and “sub in” the relatively cheaper good.</a:t>
            </a:r>
          </a:p>
          <a:p>
            <a:pPr marL="457200" lvl="1" indent="-457200">
              <a:buFont typeface="Arial" charset="0"/>
              <a:buChar char="•"/>
            </a:pPr>
            <a:r>
              <a:rPr lang="en-US" sz="2800" dirty="0">
                <a:latin typeface="Arial" pitchFamily="-107" charset="0"/>
              </a:rPr>
              <a:t>Whether the income effect causes us to buy more or less of both goods depends on whether the goods are normal or inferior.</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Image: </a:t>
            </a:r>
            <a:r>
              <a:rPr lang="en-US" dirty="0"/>
              <a:t>Figure 16A.8</a:t>
            </a:r>
          </a:p>
          <a:p>
            <a:endParaRPr lang="en-US" dirty="0"/>
          </a:p>
          <a:p>
            <a:r>
              <a:rPr lang="en-US" b="1" i="1" dirty="0"/>
              <a:t>Lecture notes:</a:t>
            </a:r>
            <a:endParaRPr lang="en-US" dirty="0"/>
          </a:p>
          <a:p>
            <a:pPr marL="171450" indent="-171450">
              <a:buFont typeface="Arial" charset="0"/>
              <a:buChar char="•"/>
            </a:pPr>
            <a:r>
              <a:rPr lang="en-US" dirty="0"/>
              <a:t>If the price of Pepsi increases from $1 to $2, the budget constraint pivots inward along the </a:t>
            </a:r>
            <a:r>
              <a:rPr lang="en-US" i="1" dirty="0"/>
              <a:t>x </a:t>
            </a:r>
            <a:r>
              <a:rPr lang="en-US" dirty="0"/>
              <a:t>axis from BC</a:t>
            </a:r>
            <a:r>
              <a:rPr lang="en-US" baseline="-25000" dirty="0"/>
              <a:t>1</a:t>
            </a:r>
            <a:r>
              <a:rPr lang="en-US" dirty="0"/>
              <a:t> to BC</a:t>
            </a:r>
            <a:r>
              <a:rPr lang="en-US" baseline="-25000" dirty="0"/>
              <a:t>2</a:t>
            </a:r>
            <a:r>
              <a:rPr lang="en-US" dirty="0"/>
              <a:t>. </a:t>
            </a:r>
          </a:p>
          <a:p>
            <a:pPr marL="171450" indent="-171450">
              <a:buFont typeface="Arial" charset="0"/>
              <a:buChar char="•"/>
            </a:pPr>
            <a:r>
              <a:rPr lang="en-US" dirty="0"/>
              <a:t>If you spent all money on Pepsi, you could only buy 5 cans. </a:t>
            </a:r>
          </a:p>
          <a:p>
            <a:pPr marL="171450" indent="-171450">
              <a:buFont typeface="Arial" charset="0"/>
              <a:buChar char="•"/>
            </a:pPr>
            <a:r>
              <a:rPr lang="en-US" dirty="0"/>
              <a:t>Your initial bundle of 4 Pepsis and 3 pizza is no longer affordable since it is outside the new budget constraint.</a:t>
            </a:r>
          </a:p>
          <a:p>
            <a:pPr marL="171450" indent="-171450">
              <a:buFont typeface="Arial" charset="0"/>
              <a:buChar char="•"/>
            </a:pPr>
            <a:r>
              <a:rPr lang="en-US" dirty="0"/>
              <a:t>In our picture, the new optimum is 2 Pepsi and 3 pizza.</a:t>
            </a:r>
          </a:p>
          <a:p>
            <a:pPr>
              <a:buFontTx/>
              <a:buChar cha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a:t>Lecture notes:</a:t>
            </a:r>
            <a:endParaRPr lang="en-US"/>
          </a:p>
          <a:p>
            <a:r>
              <a:rPr lang="en-US"/>
              <a:t>We’ll see that sometimes the SE and IE move in the same direction, and at other times they may move in opposite directions. In advanced micro courses, you’ll go into further detail about what it means when the SE or IE dominates, and what it implies for the nature of the goods and the relationship between goods X and 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pPr>
              <a:lnSpc>
                <a:spcPct val="80000"/>
              </a:lnSpc>
            </a:pPr>
            <a:r>
              <a:rPr lang="en-US" sz="1000" b="1" i="1" dirty="0"/>
              <a:t>Image: </a:t>
            </a:r>
            <a:r>
              <a:rPr lang="en-US" sz="1000" dirty="0"/>
              <a:t>Figure 16A.9</a:t>
            </a:r>
          </a:p>
          <a:p>
            <a:pPr>
              <a:lnSpc>
                <a:spcPct val="80000"/>
              </a:lnSpc>
            </a:pPr>
            <a:endParaRPr lang="en-US" sz="1000" dirty="0"/>
          </a:p>
          <a:p>
            <a:pPr>
              <a:lnSpc>
                <a:spcPct val="80000"/>
              </a:lnSpc>
            </a:pPr>
            <a:r>
              <a:rPr lang="en-US" sz="1000" b="1" i="1" dirty="0"/>
              <a:t>Lecture notes:</a:t>
            </a:r>
            <a:endParaRPr lang="en-US" sz="1000" dirty="0"/>
          </a:p>
          <a:p>
            <a:pPr>
              <a:lnSpc>
                <a:spcPct val="80000"/>
              </a:lnSpc>
            </a:pPr>
            <a:endParaRPr lang="en-US" sz="1000" dirty="0"/>
          </a:p>
          <a:p>
            <a:pPr>
              <a:lnSpc>
                <a:spcPct val="80000"/>
              </a:lnSpc>
            </a:pPr>
            <a:r>
              <a:rPr lang="en-US" sz="1000" dirty="0"/>
              <a:t>We start at optimum. </a:t>
            </a:r>
          </a:p>
          <a:p>
            <a:pPr marL="171450" indent="-171450">
              <a:lnSpc>
                <a:spcPct val="80000"/>
              </a:lnSpc>
              <a:buFont typeface="Arial" charset="0"/>
              <a:buChar char="•"/>
            </a:pPr>
            <a:r>
              <a:rPr lang="en-US" sz="1000" dirty="0"/>
              <a:t>We are consuming (4,3) on IC</a:t>
            </a:r>
            <a:r>
              <a:rPr lang="en-US" sz="1000" baseline="-25000" dirty="0"/>
              <a:t>3</a:t>
            </a:r>
            <a:r>
              <a:rPr lang="en-US" sz="1000" dirty="0"/>
              <a:t> on BC</a:t>
            </a:r>
            <a:r>
              <a:rPr lang="en-US" sz="1000" baseline="-25000" dirty="0"/>
              <a:t>1</a:t>
            </a:r>
            <a:r>
              <a:rPr lang="en-US" sz="1000" dirty="0"/>
              <a:t>.</a:t>
            </a:r>
          </a:p>
          <a:p>
            <a:pPr>
              <a:lnSpc>
                <a:spcPct val="80000"/>
              </a:lnSpc>
              <a:buFontTx/>
              <a:buChar char="•"/>
            </a:pPr>
            <a:endParaRPr lang="en-US" sz="1000" dirty="0"/>
          </a:p>
          <a:p>
            <a:pPr>
              <a:lnSpc>
                <a:spcPct val="80000"/>
              </a:lnSpc>
            </a:pPr>
            <a:r>
              <a:rPr lang="en-US" sz="1000" dirty="0"/>
              <a:t>After the price of Pepsi increases, our new optimum is (2,3) on IC</a:t>
            </a:r>
            <a:r>
              <a:rPr lang="en-US" sz="1000" baseline="-25000" dirty="0"/>
              <a:t>2</a:t>
            </a:r>
            <a:r>
              <a:rPr lang="en-US" sz="1000" dirty="0"/>
              <a:t> on BC</a:t>
            </a:r>
            <a:r>
              <a:rPr lang="en-US" sz="1000" baseline="-25000" dirty="0"/>
              <a:t>2</a:t>
            </a:r>
            <a:r>
              <a:rPr lang="en-US" sz="1000" dirty="0"/>
              <a:t>.</a:t>
            </a:r>
          </a:p>
          <a:p>
            <a:pPr marL="171450" indent="-171450">
              <a:lnSpc>
                <a:spcPct val="80000"/>
              </a:lnSpc>
              <a:buFont typeface="Arial" charset="0"/>
              <a:buChar char="•"/>
            </a:pPr>
            <a:r>
              <a:rPr lang="en-US" sz="1000" dirty="0"/>
              <a:t>Thus, the overall change was 2 less units of Pepsi, and pizza consumption was unchanged.</a:t>
            </a:r>
          </a:p>
          <a:p>
            <a:pPr>
              <a:lnSpc>
                <a:spcPct val="80000"/>
              </a:lnSpc>
            </a:pPr>
            <a:endParaRPr lang="en-US" sz="1000" dirty="0"/>
          </a:p>
          <a:p>
            <a:pPr>
              <a:lnSpc>
                <a:spcPct val="80000"/>
              </a:lnSpc>
            </a:pPr>
            <a:r>
              <a:rPr lang="en-US" sz="1000" dirty="0"/>
              <a:t>To find SE and IE, do the following steps:</a:t>
            </a:r>
          </a:p>
          <a:p>
            <a:pPr marL="171450" indent="-171450">
              <a:lnSpc>
                <a:spcPct val="80000"/>
              </a:lnSpc>
              <a:buFont typeface="Arial" charset="0"/>
              <a:buChar char="•"/>
            </a:pPr>
            <a:r>
              <a:rPr lang="en-US" sz="1000" dirty="0" smtClean="0"/>
              <a:t>Ask</a:t>
            </a:r>
            <a:r>
              <a:rPr lang="en-US" sz="1000" dirty="0"/>
              <a:t>, how much income would allow me to get the same utility as I get from consuming (2, 3), assuming that the prices of Pepsi and pizza did NOT change?</a:t>
            </a:r>
          </a:p>
          <a:p>
            <a:pPr marL="171450" indent="-171450">
              <a:lnSpc>
                <a:spcPct val="80000"/>
              </a:lnSpc>
              <a:buFont typeface="Arial" charset="0"/>
              <a:buChar char="•"/>
            </a:pPr>
            <a:r>
              <a:rPr lang="en-US" sz="1000" dirty="0" smtClean="0"/>
              <a:t>To </a:t>
            </a:r>
            <a:r>
              <a:rPr lang="en-US" sz="1000" dirty="0"/>
              <a:t>do this, draw a budget constraint </a:t>
            </a:r>
            <a:r>
              <a:rPr lang="en-US" sz="1000" i="1" dirty="0"/>
              <a:t>parallel</a:t>
            </a:r>
            <a:r>
              <a:rPr lang="en-US" sz="1000" dirty="0"/>
              <a:t> to the OLD BC, but </a:t>
            </a:r>
            <a:r>
              <a:rPr lang="en-US" sz="1000" i="1" dirty="0"/>
              <a:t>tangent</a:t>
            </a:r>
            <a:r>
              <a:rPr lang="en-US" sz="1000" dirty="0"/>
              <a:t> to the NEW IC, IC</a:t>
            </a:r>
            <a:r>
              <a:rPr lang="en-US" sz="1000" baseline="-25000" dirty="0"/>
              <a:t>2</a:t>
            </a:r>
            <a:r>
              <a:rPr lang="en-US" sz="1000" dirty="0"/>
              <a:t>. </a:t>
            </a:r>
          </a:p>
          <a:p>
            <a:pPr marL="171450" indent="-171450">
              <a:lnSpc>
                <a:spcPct val="80000"/>
              </a:lnSpc>
              <a:buFont typeface="Arial" charset="0"/>
              <a:buChar char="•"/>
            </a:pPr>
            <a:r>
              <a:rPr lang="en-US" sz="1000" dirty="0" smtClean="0"/>
              <a:t>If </a:t>
            </a:r>
            <a:r>
              <a:rPr lang="en-US" sz="1000" dirty="0"/>
              <a:t>you faced this budget constraint, (labeled BC real income) your optimal consumption point is point A.</a:t>
            </a:r>
          </a:p>
          <a:p>
            <a:pPr marL="171450" indent="-171450">
              <a:lnSpc>
                <a:spcPct val="80000"/>
              </a:lnSpc>
              <a:buFont typeface="Arial" charset="0"/>
              <a:buChar char="•"/>
            </a:pPr>
            <a:r>
              <a:rPr lang="en-US" sz="1000" dirty="0" smtClean="0"/>
              <a:t>The </a:t>
            </a:r>
            <a:r>
              <a:rPr lang="en-US" sz="1000" dirty="0"/>
              <a:t>movement from (4,3) to A shows the </a:t>
            </a:r>
            <a:r>
              <a:rPr lang="en-US" sz="1000" i="1" dirty="0"/>
              <a:t>real income effect</a:t>
            </a:r>
            <a:r>
              <a:rPr lang="en-US" sz="1000" dirty="0"/>
              <a:t>.</a:t>
            </a:r>
            <a:endParaRPr lang="en-US" sz="1000" i="1" dirty="0"/>
          </a:p>
          <a:p>
            <a:pPr marL="171450" indent="-171450">
              <a:lnSpc>
                <a:spcPct val="80000"/>
              </a:lnSpc>
              <a:buFont typeface="Arial" charset="0"/>
              <a:buChar char="•"/>
            </a:pPr>
            <a:r>
              <a:rPr lang="en-US" sz="1000" dirty="0" smtClean="0"/>
              <a:t>Because </a:t>
            </a:r>
            <a:r>
              <a:rPr lang="en-US" sz="1000" dirty="0"/>
              <a:t>the price of Pepsi increased, you have less purchasing power.</a:t>
            </a:r>
          </a:p>
          <a:p>
            <a:pPr marL="171450" indent="-171450">
              <a:lnSpc>
                <a:spcPct val="80000"/>
              </a:lnSpc>
              <a:buFont typeface="Arial" charset="0"/>
              <a:buChar char="•"/>
            </a:pPr>
            <a:r>
              <a:rPr lang="en-US" sz="1000" dirty="0" smtClean="0"/>
              <a:t>Therefore</a:t>
            </a:r>
            <a:r>
              <a:rPr lang="en-US" sz="1000" dirty="0"/>
              <a:t>, you would buy less Pepsi and less pizza.</a:t>
            </a:r>
          </a:p>
          <a:p>
            <a:pPr marL="171450" indent="-171450">
              <a:lnSpc>
                <a:spcPct val="80000"/>
              </a:lnSpc>
              <a:buFont typeface="Arial" charset="0"/>
              <a:buChar char="•"/>
            </a:pPr>
            <a:r>
              <a:rPr lang="en-US" sz="1000" dirty="0" smtClean="0"/>
              <a:t>The </a:t>
            </a:r>
            <a:r>
              <a:rPr lang="en-US" sz="1000" dirty="0"/>
              <a:t>movement from A to (2,3) shows the SE.  </a:t>
            </a:r>
          </a:p>
          <a:p>
            <a:pPr marL="171450" indent="-171450">
              <a:lnSpc>
                <a:spcPct val="80000"/>
              </a:lnSpc>
              <a:buFont typeface="Arial" charset="0"/>
              <a:buChar char="•"/>
            </a:pPr>
            <a:r>
              <a:rPr lang="en-US" sz="1000" dirty="0" smtClean="0"/>
              <a:t>Note </a:t>
            </a:r>
            <a:r>
              <a:rPr lang="en-US" sz="1000" dirty="0"/>
              <a:t>that these two points lie on the same IC</a:t>
            </a:r>
            <a:r>
              <a:rPr lang="en-US" sz="1000" baseline="-25000" dirty="0"/>
              <a:t>2</a:t>
            </a:r>
            <a:r>
              <a:rPr lang="en-US" sz="1000" dirty="0"/>
              <a:t> curve, but on nonparallel BCs, showing us the effect of the price change.</a:t>
            </a:r>
          </a:p>
          <a:p>
            <a:pPr marL="171450" indent="-171450">
              <a:lnSpc>
                <a:spcPct val="80000"/>
              </a:lnSpc>
              <a:buFont typeface="Arial" charset="0"/>
              <a:buChar char="•"/>
            </a:pPr>
            <a:r>
              <a:rPr lang="en-US" sz="1000" dirty="0" smtClean="0"/>
              <a:t>Since </a:t>
            </a:r>
            <a:r>
              <a:rPr lang="en-US" sz="1000" dirty="0"/>
              <a:t>the price of Pepsi is higher, you buy less Pepsi but more pizza: the </a:t>
            </a:r>
            <a:r>
              <a:rPr lang="en-US" sz="1000" i="1" dirty="0"/>
              <a:t>substitution effect</a:t>
            </a:r>
            <a:r>
              <a:rPr lang="en-US" sz="1000" dirty="0"/>
              <a:t>.</a:t>
            </a:r>
            <a:endParaRPr lang="en-US" sz="1000" i="1" dirty="0"/>
          </a:p>
          <a:p>
            <a:pPr marL="171450" indent="-171450">
              <a:lnSpc>
                <a:spcPct val="80000"/>
              </a:lnSpc>
              <a:buFont typeface="Arial" charset="0"/>
              <a:buChar char="•"/>
            </a:pPr>
            <a:r>
              <a:rPr lang="en-US" sz="1000" dirty="0" smtClean="0"/>
              <a:t>Both </a:t>
            </a:r>
            <a:r>
              <a:rPr lang="en-US" sz="1000" dirty="0"/>
              <a:t>the income effect </a:t>
            </a:r>
            <a:r>
              <a:rPr lang="en-US" sz="1000" i="1" dirty="0"/>
              <a:t>and</a:t>
            </a:r>
            <a:r>
              <a:rPr lang="en-US" sz="1000" dirty="0"/>
              <a:t> the substitution effect cause the consumer to buy less Pepsi: both arrows to the left.</a:t>
            </a:r>
          </a:p>
          <a:p>
            <a:pPr marL="171450" indent="-171450">
              <a:lnSpc>
                <a:spcPct val="80000"/>
              </a:lnSpc>
              <a:buFont typeface="Arial" charset="0"/>
              <a:buChar char="•"/>
            </a:pPr>
            <a:r>
              <a:rPr lang="en-US" sz="1000" dirty="0" smtClean="0"/>
              <a:t>But </a:t>
            </a:r>
            <a:r>
              <a:rPr lang="en-US" sz="1000" dirty="0"/>
              <a:t>for pizza, the income effect causes the consumer to buy less pizza, but the substitution effect causes the consumer to buy more pizza.</a:t>
            </a:r>
          </a:p>
          <a:p>
            <a:pPr>
              <a:lnSpc>
                <a:spcPct val="80000"/>
              </a:lnSpc>
              <a:buFontTx/>
              <a:buChar char="•"/>
            </a:pPr>
            <a:endParaRPr lang="en-US" sz="1000" dirty="0"/>
          </a:p>
          <a:p>
            <a:pPr>
              <a:lnSpc>
                <a:spcPct val="80000"/>
              </a:lnSpc>
            </a:pPr>
            <a:r>
              <a:rPr lang="en-US" sz="1000" dirty="0"/>
              <a:t>Note that for pizza, the effects do not have to cancel each other effect exactly.</a:t>
            </a:r>
          </a:p>
          <a:p>
            <a:pPr marL="171450" indent="-171450">
              <a:lnSpc>
                <a:spcPct val="80000"/>
              </a:lnSpc>
              <a:buFont typeface="Arial" charset="0"/>
              <a:buChar char="•"/>
            </a:pPr>
            <a:r>
              <a:rPr lang="en-US" sz="1000" dirty="0"/>
              <a:t>Whether the consumer ends up with more or less pizza depends on the size of each effect.</a:t>
            </a:r>
          </a:p>
          <a:p>
            <a:pPr>
              <a:lnSpc>
                <a:spcPct val="80000"/>
              </a:lnSpc>
              <a:buFontTx/>
              <a:buChar char="•"/>
            </a:pPr>
            <a:endParaRPr lang="en-US" sz="1000" dirty="0"/>
          </a:p>
          <a:p>
            <a:pPr>
              <a:lnSpc>
                <a:spcPct val="80000"/>
              </a:lnSpc>
            </a:pPr>
            <a:r>
              <a:rPr lang="en-US" sz="1000" dirty="0"/>
              <a:t>Note that in our example the real-income effect is relatively large.</a:t>
            </a:r>
          </a:p>
          <a:p>
            <a:pPr marL="171450" indent="-171450">
              <a:lnSpc>
                <a:spcPct val="80000"/>
              </a:lnSpc>
              <a:buFont typeface="Arial" charset="0"/>
              <a:buChar char="•"/>
            </a:pPr>
            <a:r>
              <a:rPr lang="en-US" sz="1000" dirty="0"/>
              <a:t>This is because the consumer starts off by spending a large percentage of their income on Pepsi: 40 percent.</a:t>
            </a:r>
          </a:p>
          <a:p>
            <a:pPr marL="171450" indent="-171450">
              <a:lnSpc>
                <a:spcPct val="80000"/>
              </a:lnSpc>
              <a:buFont typeface="Arial" charset="0"/>
              <a:buChar char="•"/>
            </a:pPr>
            <a:r>
              <a:rPr lang="en-US" sz="1000" dirty="0"/>
              <a:t>So an increase in the price of Pepsi will have a large impact on purchasing power.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dirty="0"/>
              <a:t>Lecture notes</a:t>
            </a:r>
            <a:r>
              <a:rPr lang="en-US" b="1" i="1" dirty="0" smtClean="0"/>
              <a:t>:</a:t>
            </a:r>
            <a:endParaRPr lang="en-US" dirty="0"/>
          </a:p>
          <a:p>
            <a:pPr marL="171450" indent="-171450">
              <a:buFont typeface="Arial" charset="0"/>
              <a:buChar char="•"/>
            </a:pPr>
            <a:r>
              <a:rPr lang="en-US" dirty="0"/>
              <a:t>For consistency, we will stick with pizza and Pepsi example from the Chapter 16 slides.</a:t>
            </a:r>
          </a:p>
          <a:p>
            <a:pPr marL="171450" indent="-171450">
              <a:buFont typeface="Arial" charset="0"/>
              <a:buChar char="•"/>
            </a:pPr>
            <a:r>
              <a:rPr lang="en-US" dirty="0"/>
              <a:t>The answer depends on whether the commodities are “goods” or “</a:t>
            </a:r>
            <a:r>
              <a:rPr lang="en-US" dirty="0" err="1"/>
              <a:t>bads</a:t>
            </a:r>
            <a:r>
              <a:rPr lang="en-US" dirty="0"/>
              <a:t>.”</a:t>
            </a:r>
            <a:endParaRPr lang="en-US" b="1"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dirty="0"/>
              <a:t>Image: </a:t>
            </a:r>
            <a:r>
              <a:rPr lang="en-US" dirty="0"/>
              <a:t>Figure 16A.1</a:t>
            </a:r>
          </a:p>
          <a:p>
            <a:endParaRPr lang="en-US" dirty="0"/>
          </a:p>
          <a:p>
            <a:r>
              <a:rPr lang="en-US" b="1" i="1" dirty="0"/>
              <a:t>Lecture notes:</a:t>
            </a:r>
          </a:p>
          <a:p>
            <a:r>
              <a:rPr lang="en-US" dirty="0"/>
              <a:t>The maximization point indicates where a consumer attains the most utility.</a:t>
            </a:r>
          </a:p>
          <a:p>
            <a:endParaRPr lang="en-US" dirty="0"/>
          </a:p>
          <a:p>
            <a:r>
              <a:rPr lang="en-US" dirty="0"/>
              <a:t>Quadrant I:</a:t>
            </a:r>
          </a:p>
          <a:p>
            <a:pPr marL="171450" indent="-171450">
              <a:buFont typeface="Arial" charset="0"/>
              <a:buChar char="•"/>
            </a:pPr>
            <a:r>
              <a:rPr lang="en-US" dirty="0"/>
              <a:t>Pepsi and pizza are “goods”</a:t>
            </a:r>
          </a:p>
          <a:p>
            <a:pPr marL="171450" indent="-171450">
              <a:buFont typeface="Arial" charset="0"/>
              <a:buChar char="•"/>
            </a:pPr>
            <a:r>
              <a:rPr lang="en-US" dirty="0"/>
              <a:t>As you consume more of each, utility will rise toward the maximization point.</a:t>
            </a:r>
          </a:p>
          <a:p>
            <a:endParaRPr lang="en-US" dirty="0"/>
          </a:p>
          <a:p>
            <a:r>
              <a:rPr lang="en-US" dirty="0"/>
              <a:t>Quadrant II:</a:t>
            </a:r>
          </a:p>
          <a:p>
            <a:pPr marL="171450" indent="-171450">
              <a:buFont typeface="Arial" charset="0"/>
              <a:buChar char="•"/>
            </a:pPr>
            <a:r>
              <a:rPr lang="en-US" dirty="0"/>
              <a:t>Pizza “good” and Pepsi “bad”</a:t>
            </a:r>
          </a:p>
          <a:p>
            <a:pPr marL="171450" indent="-171450">
              <a:buFont typeface="Arial" charset="0"/>
              <a:buChar char="•"/>
            </a:pPr>
            <a:r>
              <a:rPr lang="en-US" dirty="0"/>
              <a:t>Utility increases as you consume </a:t>
            </a:r>
            <a:r>
              <a:rPr lang="en-US" i="1" dirty="0"/>
              <a:t>more</a:t>
            </a:r>
            <a:r>
              <a:rPr lang="en-US" dirty="0"/>
              <a:t> Pizza and </a:t>
            </a:r>
            <a:r>
              <a:rPr lang="en-US" i="1" dirty="0"/>
              <a:t>less</a:t>
            </a:r>
            <a:r>
              <a:rPr lang="en-US" dirty="0"/>
              <a:t> Pepsi.</a:t>
            </a:r>
          </a:p>
          <a:p>
            <a:pPr>
              <a:buFontTx/>
              <a:buChar char="•"/>
            </a:pPr>
            <a:endParaRPr lang="en-US" dirty="0"/>
          </a:p>
          <a:p>
            <a:r>
              <a:rPr lang="en-US" dirty="0"/>
              <a:t>Quadrant III:</a:t>
            </a:r>
          </a:p>
          <a:p>
            <a:pPr marL="171450" indent="-171450">
              <a:buFont typeface="Arial" charset="0"/>
              <a:buChar char="•"/>
            </a:pPr>
            <a:r>
              <a:rPr lang="en-US" dirty="0"/>
              <a:t>Pizza “bad” and Pepsi “bad”</a:t>
            </a:r>
          </a:p>
          <a:p>
            <a:pPr marL="171450" indent="-171450">
              <a:buFont typeface="Arial" charset="0"/>
              <a:buChar char="•"/>
            </a:pPr>
            <a:r>
              <a:rPr lang="en-US" dirty="0"/>
              <a:t>Utility increases as you consume </a:t>
            </a:r>
            <a:r>
              <a:rPr lang="en-US" i="1" dirty="0"/>
              <a:t>less p</a:t>
            </a:r>
            <a:r>
              <a:rPr lang="en-US" dirty="0"/>
              <a:t>izza and </a:t>
            </a:r>
            <a:r>
              <a:rPr lang="en-US" i="1" dirty="0"/>
              <a:t>less</a:t>
            </a:r>
            <a:r>
              <a:rPr lang="en-US" dirty="0"/>
              <a:t> Pepsi.</a:t>
            </a:r>
          </a:p>
          <a:p>
            <a:pPr>
              <a:buFontTx/>
              <a:buChar char="•"/>
            </a:pPr>
            <a:endParaRPr lang="en-US" dirty="0"/>
          </a:p>
          <a:p>
            <a:r>
              <a:rPr lang="en-US" dirty="0"/>
              <a:t>Quadrant IV:</a:t>
            </a:r>
          </a:p>
          <a:p>
            <a:pPr marL="171450" indent="-171450">
              <a:buFont typeface="Arial" charset="0"/>
              <a:buChar char="•"/>
            </a:pPr>
            <a:r>
              <a:rPr lang="en-US" dirty="0"/>
              <a:t>Pizza “bad” and Pepsi “good”</a:t>
            </a:r>
          </a:p>
          <a:p>
            <a:pPr marL="171450" indent="-171450">
              <a:buFont typeface="Arial" charset="0"/>
              <a:buChar char="•"/>
            </a:pPr>
            <a:r>
              <a:rPr lang="en-US" dirty="0"/>
              <a:t>Utility increases as you consume </a:t>
            </a:r>
            <a:r>
              <a:rPr lang="en-US" i="1" dirty="0"/>
              <a:t>less p</a:t>
            </a:r>
            <a:r>
              <a:rPr lang="en-US" dirty="0"/>
              <a:t>izza and </a:t>
            </a:r>
            <a:r>
              <a:rPr lang="en-US" i="1" dirty="0"/>
              <a:t>more </a:t>
            </a:r>
            <a:r>
              <a:rPr lang="en-US" dirty="0"/>
              <a:t>Pepsi.</a:t>
            </a:r>
          </a:p>
          <a:p>
            <a:pPr>
              <a:buFontTx/>
              <a:buChar char="•"/>
            </a:pPr>
            <a:endParaRPr lang="en-US" dirty="0"/>
          </a:p>
          <a:p>
            <a:r>
              <a:rPr lang="en-US" dirty="0"/>
              <a:t>Quadrant I is the relevant region for our analysis:</a:t>
            </a:r>
          </a:p>
          <a:p>
            <a:pPr marL="171450" indent="-171450">
              <a:buFont typeface="Arial" charset="0"/>
              <a:buChar char="•"/>
            </a:pPr>
            <a:r>
              <a:rPr lang="en-US" dirty="0"/>
              <a:t>Consumer must pay to get pizza and Pepsi.</a:t>
            </a:r>
          </a:p>
          <a:p>
            <a:pPr marL="171450" indent="-171450">
              <a:buFont typeface="Arial" charset="0"/>
              <a:buChar char="•"/>
            </a:pPr>
            <a:r>
              <a:rPr lang="en-US" dirty="0"/>
              <a:t>At least one of the items is reducing the consumer’s utility in the other quadrants.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dirty="0"/>
              <a:t>Lecture notes</a:t>
            </a:r>
            <a:r>
              <a:rPr lang="en-US" b="1" i="1" dirty="0" smtClean="0"/>
              <a:t>:</a:t>
            </a:r>
            <a:endParaRPr lang="en-US" dirty="0"/>
          </a:p>
          <a:p>
            <a:pPr marL="171450" indent="-171450">
              <a:buFont typeface="Arial" charset="0"/>
              <a:buChar char="•"/>
            </a:pPr>
            <a:r>
              <a:rPr lang="en-US" dirty="0"/>
              <a:t>Indifference curves represent a consumer’s preferences.</a:t>
            </a:r>
          </a:p>
          <a:p>
            <a:pPr marL="171450" indent="-171450">
              <a:buFont typeface="Arial" charset="0"/>
              <a:buChar char="•"/>
            </a:pPr>
            <a:r>
              <a:rPr lang="en-US" dirty="0"/>
              <a:t>When we combine it with the budget constraint, we can find the optimal consumption bundle.</a:t>
            </a:r>
          </a:p>
          <a:p>
            <a:pPr marL="171450" indent="-171450">
              <a:buFont typeface="Arial" charset="0"/>
              <a:buChar char="•"/>
            </a:pPr>
            <a:r>
              <a:rPr lang="en-US" dirty="0"/>
              <a:t>MRS shows how much of a good we are </a:t>
            </a:r>
            <a:r>
              <a:rPr lang="en-US" i="1" dirty="0"/>
              <a:t>willing</a:t>
            </a:r>
            <a:r>
              <a:rPr lang="en-US" dirty="0"/>
              <a:t> to give up to get another good. It has nothing to do with prices.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t>Image: </a:t>
            </a:r>
            <a:r>
              <a:rPr lang="en-US" dirty="0"/>
              <a:t>Animated Figure 16A.3</a:t>
            </a:r>
          </a:p>
          <a:p>
            <a:endParaRPr lang="en-US" dirty="0"/>
          </a:p>
          <a:p>
            <a:r>
              <a:rPr lang="en-US" b="1" i="1" dirty="0"/>
              <a:t>Lecture notes:</a:t>
            </a:r>
            <a:endParaRPr lang="en-US" dirty="0"/>
          </a:p>
          <a:p>
            <a:endParaRPr lang="en-US" dirty="0"/>
          </a:p>
          <a:p>
            <a:r>
              <a:rPr lang="en-US" dirty="0"/>
              <a:t>Why indifference curves are bowed inward (</a:t>
            </a:r>
            <a:r>
              <a:rPr lang="en-US" i="1" dirty="0"/>
              <a:t>convex</a:t>
            </a:r>
            <a:r>
              <a:rPr lang="en-US" dirty="0"/>
              <a:t>):</a:t>
            </a:r>
          </a:p>
          <a:p>
            <a:pPr marL="171450" indent="-171450">
              <a:buFont typeface="Arial" charset="0"/>
              <a:buChar char="•"/>
            </a:pPr>
            <a:r>
              <a:rPr lang="en-US" dirty="0"/>
              <a:t>An indifference curve represents different consumption points for which a consumer is indifferent: same utility.</a:t>
            </a:r>
          </a:p>
          <a:p>
            <a:pPr marL="171450" indent="-171450">
              <a:buFont typeface="Arial" charset="0"/>
              <a:buChar char="•"/>
            </a:pPr>
            <a:r>
              <a:rPr lang="en-US" dirty="0"/>
              <a:t>So the consumer is indifferent between (1, 5) and (7, 1).</a:t>
            </a:r>
          </a:p>
          <a:p>
            <a:pPr marL="171450" indent="-171450">
              <a:buFont typeface="Arial" charset="0"/>
              <a:buChar char="•"/>
            </a:pPr>
            <a:r>
              <a:rPr lang="en-US" dirty="0"/>
              <a:t>Suppose we offered a consumer a bundle with 4 Pepsi and 3 pizza.</a:t>
            </a:r>
          </a:p>
          <a:p>
            <a:pPr>
              <a:buFontTx/>
              <a:buChar char="•"/>
            </a:pPr>
            <a:endParaRPr lang="en-US" dirty="0"/>
          </a:p>
          <a:p>
            <a:r>
              <a:rPr lang="en-US" dirty="0"/>
              <a:t>First click:</a:t>
            </a:r>
          </a:p>
          <a:p>
            <a:pPr marL="171450" indent="-171450">
              <a:buFont typeface="Arial" charset="0"/>
              <a:buChar char="•"/>
            </a:pPr>
            <a:r>
              <a:rPr lang="en-US" dirty="0"/>
              <a:t>Labels that consumption point along a ray connecting the two bundles.</a:t>
            </a:r>
          </a:p>
          <a:p>
            <a:pPr marL="171450" indent="-171450">
              <a:buFont typeface="Arial" charset="0"/>
              <a:buChar char="•"/>
            </a:pPr>
            <a:r>
              <a:rPr lang="en-US" dirty="0"/>
              <a:t>Since we prefer averages to extremes, the point (4, 3) gives more utility than either of the other points.</a:t>
            </a:r>
          </a:p>
          <a:p>
            <a:pPr marL="171450" indent="-171450">
              <a:buFont typeface="Arial" charset="0"/>
              <a:buChar char="•"/>
            </a:pPr>
            <a:r>
              <a:rPr lang="en-US" dirty="0"/>
              <a:t>And (4, 3) must give higher total utility than point C (3 ,2) since it has more of both goods.</a:t>
            </a:r>
          </a:p>
          <a:p>
            <a:endParaRPr lang="en-US" b="1" dirty="0"/>
          </a:p>
          <a:p>
            <a:r>
              <a:rPr lang="en-US" dirty="0"/>
              <a:t>On MRS:</a:t>
            </a:r>
          </a:p>
          <a:p>
            <a:pPr marL="171450" indent="-171450">
              <a:buFont typeface="Arial" charset="0"/>
              <a:buChar char="•"/>
            </a:pPr>
            <a:r>
              <a:rPr lang="en-US" dirty="0"/>
              <a:t> The marginal rate of substitution (MRS) is reflected in the slope of the indifference curve. </a:t>
            </a:r>
          </a:p>
          <a:p>
            <a:pPr marL="171450" indent="-171450">
              <a:buFont typeface="Arial" charset="0"/>
              <a:buChar char="•"/>
            </a:pPr>
            <a:r>
              <a:rPr lang="en-US" dirty="0"/>
              <a:t>Since Pepsi and pizza are both subject to diminishing marginal utility, it takes more of the plentiful good to keep the consumer indifferent when giving up another good that is in short supply.</a:t>
            </a:r>
          </a:p>
          <a:p>
            <a:endParaRPr lang="en-US" dirty="0"/>
          </a:p>
          <a:p>
            <a:pPr marL="171450" indent="-171450">
              <a:buFont typeface="Arial" charset="0"/>
              <a:buChar char="•"/>
            </a:pPr>
            <a:r>
              <a:rPr lang="en-US" dirty="0"/>
              <a:t>At point A, we have a lot of pizza (MU of pizza is low) and a small amount of Pepsi (MU Pepsi is high).</a:t>
            </a:r>
          </a:p>
          <a:p>
            <a:pPr marL="171450" indent="-171450">
              <a:buFont typeface="Arial" charset="0"/>
              <a:buChar char="•"/>
            </a:pPr>
            <a:r>
              <a:rPr lang="en-US" dirty="0"/>
              <a:t>This means we can take away “a lot” of pizza and receive “a little” Pepsi, and be on the same indifference curve, and happiness is the same.  The curve is steep here.</a:t>
            </a:r>
          </a:p>
          <a:p>
            <a:pPr>
              <a:buFontTx/>
              <a:buChar char="•"/>
            </a:pPr>
            <a:endParaRPr lang="en-US" dirty="0"/>
          </a:p>
          <a:p>
            <a:pPr marL="171450" indent="-171450">
              <a:buFont typeface="Arial" charset="0"/>
              <a:buChar char="•"/>
            </a:pPr>
            <a:r>
              <a:rPr lang="en-US" dirty="0"/>
              <a:t>At point D, we have a small amount of pizza (MU of pizza is high) and a large amount of Pepsi (MU Pepsi is low).</a:t>
            </a:r>
          </a:p>
          <a:p>
            <a:pPr marL="171450" indent="-171450">
              <a:buFont typeface="Arial" charset="0"/>
              <a:buChar char="•"/>
            </a:pPr>
            <a:r>
              <a:rPr lang="en-US" dirty="0"/>
              <a:t>This means we can take away “a lot” of Pepsi and receive “a little” pizza, and be on the same indifference curve, and happiness is the same.  The curve is shallow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Image: </a:t>
            </a:r>
            <a:r>
              <a:rPr lang="en-US" dirty="0"/>
              <a:t>Figure 16A.4</a:t>
            </a:r>
          </a:p>
          <a:p>
            <a:endParaRPr lang="en-US" dirty="0"/>
          </a:p>
          <a:p>
            <a:r>
              <a:rPr lang="en-US" b="1" i="1" dirty="0"/>
              <a:t>Lecture notes</a:t>
            </a:r>
            <a:r>
              <a:rPr lang="en-US" b="1" i="1" dirty="0" smtClean="0"/>
              <a:t>:</a:t>
            </a:r>
            <a:endParaRPr lang="en-US" dirty="0"/>
          </a:p>
          <a:p>
            <a:pPr marL="171450" indent="-171450">
              <a:buFont typeface="Arial" charset="0"/>
              <a:buChar char="•"/>
            </a:pPr>
            <a:r>
              <a:rPr lang="en-US" dirty="0"/>
              <a:t>If indifference curves were thick, a consumer would be indifferent between A, B, and C.</a:t>
            </a:r>
          </a:p>
          <a:p>
            <a:pPr marL="171450" indent="-171450">
              <a:buFont typeface="Arial" charset="0"/>
              <a:buChar char="•"/>
            </a:pPr>
            <a:r>
              <a:rPr lang="en-US" dirty="0"/>
              <a:t>But since “more is preferred to less,” C is better than A since it has the same number of pizza, but more Pepsi. Likewise, point B is better than A, since it has the same number of Pepsi, but more pizza.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Lecture notes</a:t>
            </a:r>
            <a:r>
              <a:rPr lang="en-US" b="1" i="1" dirty="0" smtClean="0"/>
              <a:t>:</a:t>
            </a:r>
            <a:endParaRPr lang="en-US" dirty="0"/>
          </a:p>
          <a:p>
            <a:pPr marL="171450" indent="-171450">
              <a:buFont typeface="Arial" charset="0"/>
              <a:buChar char="•"/>
            </a:pPr>
            <a:r>
              <a:rPr lang="en-US" dirty="0"/>
              <a:t>Transitivity is a general mathematical concept that we apply to utility as well.  </a:t>
            </a:r>
          </a:p>
          <a:p>
            <a:pPr marL="171450" indent="-171450">
              <a:buFont typeface="Arial" charset="0"/>
              <a:buChar char="•"/>
            </a:pPr>
            <a:r>
              <a:rPr lang="en-US" dirty="0"/>
              <a:t>We can use greater than and less than symbols as well.</a:t>
            </a:r>
          </a:p>
          <a:p>
            <a:pPr marL="171450" indent="-171450">
              <a:buFont typeface="Arial" charset="0"/>
              <a:buChar char="•"/>
            </a:pPr>
            <a:r>
              <a:rPr lang="en-US" dirty="0"/>
              <a:t>If I prefer apples over bananas, and prefer bananas over coconuts, then by transitivity, I must prefer apples over coconuts.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MS PGothic" pitchFamily="34" charset="-128"/>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MS PGothic" pitchFamily="34"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729038" y="1350963"/>
            <a:ext cx="5106987" cy="4179887"/>
          </a:xfrm>
        </p:spPr>
        <p:txBody>
          <a:bodyPr>
            <a:normAutofit/>
          </a:bodyPr>
          <a:lstStyle/>
          <a:p>
            <a:pPr eaLnBrk="1" hangingPunct="1">
              <a:defRPr/>
            </a:pPr>
            <a:r>
              <a:rPr lang="en-US" altLang="en-US" cap="none">
                <a:latin typeface="Helvetica Neue" charset="0"/>
                <a:ea typeface="MS PGothic" charset="-128"/>
              </a:rPr>
              <a:t>Indifference Curve Analysis</a:t>
            </a:r>
          </a:p>
        </p:txBody>
      </p:sp>
      <p:sp>
        <p:nvSpPr>
          <p:cNvPr id="9218" name="Text Placeholder 2"/>
          <p:cNvSpPr>
            <a:spLocks noGrp="1"/>
          </p:cNvSpPr>
          <p:nvPr>
            <p:ph type="body" sz="quarter" idx="10"/>
          </p:nvPr>
        </p:nvSpPr>
        <p:spPr>
          <a:xfrm>
            <a:off x="-53975" y="1350963"/>
            <a:ext cx="3536950" cy="4179887"/>
          </a:xfrm>
        </p:spPr>
        <p:txBody>
          <a:bodyPr/>
          <a:lstStyle/>
          <a:p>
            <a:pPr eaLnBrk="1" hangingPunct="1"/>
            <a:r>
              <a:rPr lang="en-US" sz="13900">
                <a:solidFill>
                  <a:srgbClr val="1492C7"/>
                </a:solidFill>
                <a:latin typeface="Helvetica Neue Medium" pitchFamily="-107" charset="0"/>
                <a:cs typeface="MS PGothic" pitchFamily="34" charset="-128"/>
              </a:rPr>
              <a:t>16A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382000" cy="1527175"/>
          </a:xfrm>
        </p:spPr>
        <p:txBody>
          <a:bodyPr/>
          <a:lstStyle/>
          <a:p>
            <a:r>
              <a:rPr lang="en-US" dirty="0">
                <a:latin typeface="Helvetica Neue" pitchFamily="-107" charset="0"/>
              </a:rPr>
              <a:t>Properties of Indifference </a:t>
            </a:r>
            <a:r>
              <a:rPr lang="en-US" dirty="0" smtClean="0">
                <a:latin typeface="Helvetica Neue" pitchFamily="-107" charset="0"/>
              </a:rPr>
              <a:t>Curves</a:t>
            </a:r>
            <a:r>
              <a:rPr lang="en-US" altLang="x-none" dirty="0" smtClean="0">
                <a:latin typeface="Arial" charset="0"/>
                <a:ea typeface="MS PGothic" charset="-128"/>
                <a:cs typeface="Arial" charset="0"/>
              </a:rPr>
              <a:t>—</a:t>
            </a:r>
            <a:r>
              <a:rPr lang="en-US" altLang="x-none" dirty="0">
                <a:latin typeface="Helvetica Neue" pitchFamily="-107" charset="0"/>
              </a:rPr>
              <a:t>3</a:t>
            </a:r>
            <a:r>
              <a:rPr lang="en-US" dirty="0" smtClean="0">
                <a:latin typeface="Helvetica Neue" pitchFamily="-107" charset="0"/>
              </a:rPr>
              <a:t> </a:t>
            </a:r>
            <a:endParaRPr lang="en-US" dirty="0">
              <a:latin typeface="Helvetica Neue" pitchFamily="-107" charset="0"/>
            </a:endParaRPr>
          </a:p>
        </p:txBody>
      </p:sp>
      <p:sp>
        <p:nvSpPr>
          <p:cNvPr id="16387" name="Content Placeholder 2"/>
          <p:cNvSpPr>
            <a:spLocks noGrp="1"/>
          </p:cNvSpPr>
          <p:nvPr>
            <p:ph idx="1"/>
          </p:nvPr>
        </p:nvSpPr>
        <p:spPr>
          <a:xfrm>
            <a:off x="368300" y="1624013"/>
            <a:ext cx="8318500" cy="5043487"/>
          </a:xfrm>
        </p:spPr>
        <p:txBody>
          <a:bodyPr/>
          <a:lstStyle/>
          <a:p>
            <a:r>
              <a:rPr lang="en-US" sz="3200">
                <a:latin typeface="Arial" pitchFamily="-107" charset="0"/>
              </a:rPr>
              <a:t>Indifference curves cannot intersect</a:t>
            </a:r>
          </a:p>
          <a:p>
            <a:pPr lvl="1"/>
            <a:r>
              <a:rPr lang="en-US" sz="2800">
                <a:latin typeface="Arial" pitchFamily="-107" charset="0"/>
              </a:rPr>
              <a:t>This would violate the assumption of </a:t>
            </a:r>
            <a:r>
              <a:rPr lang="en-US" sz="2800" i="1">
                <a:latin typeface="Arial" pitchFamily="-107" charset="0"/>
              </a:rPr>
              <a:t>transitivity</a:t>
            </a:r>
            <a:r>
              <a:rPr lang="en-US" sz="2800">
                <a:latin typeface="Arial" pitchFamily="-107" charset="0"/>
              </a:rPr>
              <a:t>.</a:t>
            </a:r>
          </a:p>
          <a:p>
            <a:pPr lvl="1"/>
            <a:r>
              <a:rPr lang="en-US" sz="2800">
                <a:latin typeface="Arial" pitchFamily="-107" charset="0"/>
              </a:rPr>
              <a:t>If consumer preferences show A ~ B, and </a:t>
            </a:r>
          </a:p>
          <a:p>
            <a:pPr lvl="1">
              <a:buFont typeface="Arial" pitchFamily="-107" charset="0"/>
              <a:buNone/>
            </a:pPr>
            <a:r>
              <a:rPr lang="en-US" sz="2800">
                <a:latin typeface="Arial" pitchFamily="-107" charset="0"/>
              </a:rPr>
              <a:t>	B ~ C, then A ~ C.</a:t>
            </a:r>
          </a:p>
          <a:p>
            <a:pPr lvl="1"/>
            <a:endParaRPr lang="en-US" sz="24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382000" cy="1527175"/>
          </a:xfrm>
        </p:spPr>
        <p:txBody>
          <a:bodyPr/>
          <a:lstStyle/>
          <a:p>
            <a:r>
              <a:rPr lang="en-US">
                <a:latin typeface="Helvetica Neue" pitchFamily="-107" charset="0"/>
              </a:rPr>
              <a:t>Indifference Curves</a:t>
            </a:r>
            <a:br>
              <a:rPr lang="en-US">
                <a:latin typeface="Helvetica Neue" pitchFamily="-107" charset="0"/>
              </a:rPr>
            </a:br>
            <a:r>
              <a:rPr lang="en-US">
                <a:latin typeface="Helvetica Neue" pitchFamily="-107" charset="0"/>
              </a:rPr>
              <a:t>Cannot Intersect</a:t>
            </a:r>
          </a:p>
        </p:txBody>
      </p:sp>
      <p:pic>
        <p:nvPicPr>
          <p:cNvPr id="4" name="Picture 3" descr="A graph titled Indifference Curves Cannot Intersect. The x axis is labeled with Cans of Pepsi and the y axis is labeled with Slices of pizza. There are two indifference curves on the graph labeled IC1 and IC2. IC1 has two points A and B. Point A is at 3 cans of Pepsi and 2 slices of pizza. Point B is at 1 can of Pepsi and 3 slices of pizza. IC2 has two points A and C. Point A is at 3 cans of Pepsi and 2 slices of pizza. Point C is at 2 cans of Pepsi 4 slices of pizza. IC1 and IC2 intersect at point A. "/>
          <p:cNvPicPr>
            <a:picLocks noChangeAspect="1"/>
          </p:cNvPicPr>
          <p:nvPr/>
        </p:nvPicPr>
        <p:blipFill>
          <a:blip r:embed="rId3"/>
          <a:srcRect t="4228" b="3034"/>
          <a:stretch>
            <a:fillRect/>
          </a:stretch>
        </p:blipFill>
        <p:spPr>
          <a:xfrm>
            <a:off x="1570156" y="1674477"/>
            <a:ext cx="6003689" cy="50633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382000" cy="1527175"/>
          </a:xfrm>
        </p:spPr>
        <p:txBody>
          <a:bodyPr/>
          <a:lstStyle/>
          <a:p>
            <a:r>
              <a:rPr lang="en-US" dirty="0">
                <a:latin typeface="Helvetica Neue" pitchFamily="-107" charset="0"/>
              </a:rPr>
              <a:t>Perfect </a:t>
            </a:r>
            <a:r>
              <a:rPr lang="en-US" dirty="0" smtClean="0">
                <a:latin typeface="Helvetica Neue" pitchFamily="-107" charset="0"/>
              </a:rPr>
              <a:t>Substitutes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9459" name="Content Placeholder 2"/>
          <p:cNvSpPr>
            <a:spLocks noGrp="1"/>
          </p:cNvSpPr>
          <p:nvPr>
            <p:ph idx="1"/>
          </p:nvPr>
        </p:nvSpPr>
        <p:spPr>
          <a:xfrm>
            <a:off x="368300" y="1550988"/>
            <a:ext cx="8318500" cy="5154612"/>
          </a:xfrm>
        </p:spPr>
        <p:txBody>
          <a:bodyPr/>
          <a:lstStyle/>
          <a:p>
            <a:r>
              <a:rPr lang="en-US" sz="3200">
                <a:latin typeface="Arial" pitchFamily="-107" charset="0"/>
              </a:rPr>
              <a:t>Perfect substitutes</a:t>
            </a:r>
          </a:p>
          <a:p>
            <a:pPr lvl="1"/>
            <a:r>
              <a:rPr lang="en-US" sz="2800">
                <a:latin typeface="Arial" pitchFamily="-107" charset="0"/>
              </a:rPr>
              <a:t>Consumer is completely indifferent between two goods</a:t>
            </a:r>
          </a:p>
          <a:p>
            <a:pPr lvl="1"/>
            <a:r>
              <a:rPr lang="en-US" sz="2800">
                <a:latin typeface="Arial" pitchFamily="-107" charset="0"/>
              </a:rPr>
              <a:t>Will exhibit a constant MRS</a:t>
            </a:r>
          </a:p>
          <a:p>
            <a:pPr lvl="1"/>
            <a:r>
              <a:rPr lang="en-US" sz="2800">
                <a:latin typeface="Arial" pitchFamily="-107" charset="0"/>
              </a:rPr>
              <a:t>Gasoline: 1 gallon of Exxon gas is just as good as 1 gallon of Chevron gas.</a:t>
            </a:r>
          </a:p>
          <a:p>
            <a:pPr lvl="1"/>
            <a:r>
              <a:rPr lang="en-US" sz="2800">
                <a:latin typeface="Arial" pitchFamily="-107" charset="0"/>
              </a:rPr>
              <a:t>Milk: 2 pints of milk are just as good as a quart of milk.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382000" cy="1527175"/>
          </a:xfrm>
        </p:spPr>
        <p:txBody>
          <a:bodyPr/>
          <a:lstStyle/>
          <a:p>
            <a:r>
              <a:rPr lang="en-US" dirty="0">
                <a:latin typeface="Helvetica Neue" pitchFamily="-107" charset="0"/>
              </a:rPr>
              <a:t>Perfect </a:t>
            </a:r>
            <a:r>
              <a:rPr lang="en-US" dirty="0" smtClean="0">
                <a:latin typeface="Helvetica Neue" pitchFamily="-107" charset="0"/>
              </a:rPr>
              <a:t>Substitutes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pic>
        <p:nvPicPr>
          <p:cNvPr id="4" name="Picture 3" descr="Graph A is titled Perfect Substitutes. The x axis is labeled with Aquafina and the y axis is labeled with Evian. There are four negative linear indifference curves on the graph from left to right: IC1, IC2, IC3, and IC4. IC1 extends from coordinates 0,1 to 1,0. IC2 extends from 0,2 to 2,0. IC3 extends from 0,3 to 3,0. IC4 extends from 0,4 to 4,0."/>
          <p:cNvPicPr>
            <a:picLocks noChangeAspect="1"/>
          </p:cNvPicPr>
          <p:nvPr/>
        </p:nvPicPr>
        <p:blipFill>
          <a:blip r:embed="rId3"/>
          <a:srcRect t="4086" b="3462"/>
          <a:stretch>
            <a:fillRect/>
          </a:stretch>
        </p:blipFill>
        <p:spPr>
          <a:xfrm>
            <a:off x="1489578" y="1633734"/>
            <a:ext cx="6164845" cy="52066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382000" cy="1527175"/>
          </a:xfrm>
        </p:spPr>
        <p:txBody>
          <a:bodyPr/>
          <a:lstStyle/>
          <a:p>
            <a:r>
              <a:rPr lang="en-US" dirty="0">
                <a:latin typeface="Helvetica Neue" pitchFamily="-107" charset="0"/>
              </a:rPr>
              <a:t>Perfect </a:t>
            </a:r>
            <a:r>
              <a:rPr lang="en-US" dirty="0" smtClean="0">
                <a:latin typeface="Helvetica Neue" pitchFamily="-107" charset="0"/>
              </a:rPr>
              <a:t>Complements</a:t>
            </a:r>
            <a:r>
              <a:rPr lang="en-US" altLang="x-none" dirty="0" smtClean="0">
                <a:latin typeface="Arial" charset="0"/>
                <a:ea typeface="MS PGothic" charset="-128"/>
                <a:cs typeface="Arial" charset="0"/>
              </a:rPr>
              <a:t>—</a:t>
            </a:r>
            <a:r>
              <a:rPr lang="en-US" dirty="0" smtClean="0">
                <a:latin typeface="Helvetica Neue" pitchFamily="-107" charset="0"/>
              </a:rPr>
              <a:t>1</a:t>
            </a:r>
            <a:endParaRPr lang="en-US" dirty="0">
              <a:latin typeface="Helvetica Neue" pitchFamily="-107" charset="0"/>
            </a:endParaRPr>
          </a:p>
        </p:txBody>
      </p:sp>
      <p:sp>
        <p:nvSpPr>
          <p:cNvPr id="19459" name="Content Placeholder 2"/>
          <p:cNvSpPr>
            <a:spLocks noGrp="1"/>
          </p:cNvSpPr>
          <p:nvPr>
            <p:ph idx="1"/>
          </p:nvPr>
        </p:nvSpPr>
        <p:spPr>
          <a:xfrm>
            <a:off x="368300" y="1550988"/>
            <a:ext cx="8318500" cy="5154612"/>
          </a:xfrm>
        </p:spPr>
        <p:txBody>
          <a:bodyPr/>
          <a:lstStyle/>
          <a:p>
            <a:r>
              <a:rPr lang="en-US" sz="3200">
                <a:latin typeface="Arial" pitchFamily="-107" charset="0"/>
              </a:rPr>
              <a:t>Perfect complements</a:t>
            </a:r>
          </a:p>
          <a:p>
            <a:pPr lvl="1"/>
            <a:r>
              <a:rPr lang="en-US" sz="2800">
                <a:latin typeface="Arial" pitchFamily="-107" charset="0"/>
              </a:rPr>
              <a:t>Consumer is interested in consuming two goods in fixed proportions.</a:t>
            </a:r>
          </a:p>
          <a:p>
            <a:pPr lvl="1"/>
            <a:r>
              <a:rPr lang="en-US" sz="2800">
                <a:latin typeface="Arial" pitchFamily="-107" charset="0"/>
              </a:rPr>
              <a:t>1:1 ratio on left and right shoes</a:t>
            </a:r>
          </a:p>
          <a:p>
            <a:pPr lvl="1"/>
            <a:r>
              <a:rPr lang="en-US" sz="2800">
                <a:latin typeface="Arial" pitchFamily="-107" charset="0"/>
              </a:rPr>
              <a:t>2:1 ratio on bike tires and bike frames</a:t>
            </a:r>
          </a:p>
          <a:p>
            <a:pPr lvl="1"/>
            <a:r>
              <a:rPr lang="en-US" sz="2800">
                <a:latin typeface="Arial" pitchFamily="-107" charset="0"/>
              </a:rPr>
              <a:t>3:1 ratio for a gin and tonic</a:t>
            </a:r>
          </a:p>
          <a:p>
            <a:pPr lvl="1"/>
            <a:r>
              <a:rPr lang="en-US" sz="2800">
                <a:latin typeface="Arial" pitchFamily="-107" charset="0"/>
              </a:rPr>
              <a:t>Results in L-shaped indifference curves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382000" cy="1527175"/>
          </a:xfrm>
        </p:spPr>
        <p:txBody>
          <a:bodyPr/>
          <a:lstStyle/>
          <a:p>
            <a:r>
              <a:rPr lang="en-US" dirty="0">
                <a:latin typeface="Helvetica Neue" pitchFamily="-107" charset="0"/>
              </a:rPr>
              <a:t>Perfect </a:t>
            </a:r>
            <a:r>
              <a:rPr lang="en-US" dirty="0" smtClean="0">
                <a:latin typeface="Helvetica Neue" pitchFamily="-107" charset="0"/>
              </a:rPr>
              <a:t>Complements</a:t>
            </a:r>
            <a:r>
              <a:rPr lang="en-US" altLang="x-none" dirty="0">
                <a:latin typeface="Arial" charset="0"/>
                <a:ea typeface="MS PGothic" charset="-128"/>
                <a:cs typeface="Arial" charset="0"/>
              </a:rPr>
              <a:t>—</a:t>
            </a:r>
            <a:r>
              <a:rPr lang="en-US" dirty="0" smtClean="0">
                <a:latin typeface="Helvetica Neue" pitchFamily="-107" charset="0"/>
              </a:rPr>
              <a:t>2</a:t>
            </a:r>
            <a:endParaRPr lang="en-US" dirty="0">
              <a:latin typeface="Helvetica Neue" pitchFamily="-107" charset="0"/>
            </a:endParaRPr>
          </a:p>
        </p:txBody>
      </p:sp>
      <p:pic>
        <p:nvPicPr>
          <p:cNvPr id="6" name="Picture 5" descr="Graph B is titled Perfect Compliments. The x axis is labeled with Right shoes and the left axis is labeled with left shoes. There are three right angle indifference curves on the graph: IC1, IC2, and IC3. IC1 has three data points on it. They are plotted at: (1,2), (1,1), and (2,1)."/>
          <p:cNvPicPr>
            <a:picLocks noChangeAspect="1"/>
          </p:cNvPicPr>
          <p:nvPr/>
        </p:nvPicPr>
        <p:blipFill>
          <a:blip r:embed="rId3"/>
          <a:srcRect t="4193" b="3155"/>
          <a:stretch>
            <a:fillRect/>
          </a:stretch>
        </p:blipFill>
        <p:spPr>
          <a:xfrm>
            <a:off x="1481853" y="1666408"/>
            <a:ext cx="6180294" cy="514749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382000" cy="1527175"/>
          </a:xfrm>
        </p:spPr>
        <p:txBody>
          <a:bodyPr/>
          <a:lstStyle/>
          <a:p>
            <a:r>
              <a:rPr lang="en-US" dirty="0">
                <a:latin typeface="Helvetica Neue" pitchFamily="-107" charset="0"/>
              </a:rPr>
              <a:t>The Budget </a:t>
            </a:r>
            <a:r>
              <a:rPr lang="en-US" dirty="0" smtClean="0">
                <a:latin typeface="Helvetica Neue" pitchFamily="-107" charset="0"/>
              </a:rPr>
              <a:t>Constraint</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1267" name="Content Placeholder 2"/>
          <p:cNvSpPr>
            <a:spLocks noGrp="1"/>
          </p:cNvSpPr>
          <p:nvPr>
            <p:ph idx="1"/>
          </p:nvPr>
        </p:nvSpPr>
        <p:spPr>
          <a:xfrm>
            <a:off x="368300" y="1624013"/>
            <a:ext cx="8318500" cy="5043487"/>
          </a:xfrm>
        </p:spPr>
        <p:txBody>
          <a:bodyPr/>
          <a:lstStyle/>
          <a:p>
            <a:r>
              <a:rPr lang="en-US" sz="3200" dirty="0">
                <a:latin typeface="Arial" pitchFamily="-107" charset="0"/>
              </a:rPr>
              <a:t>Budget constraint</a:t>
            </a:r>
          </a:p>
          <a:p>
            <a:pPr lvl="1"/>
            <a:r>
              <a:rPr lang="en-US" sz="2800" dirty="0">
                <a:latin typeface="Arial" pitchFamily="-107" charset="0"/>
              </a:rPr>
              <a:t>Set of consumption bundles that represent the maximum amount the consumer can afford</a:t>
            </a:r>
          </a:p>
          <a:p>
            <a:pPr lvl="1"/>
            <a:r>
              <a:rPr lang="en-US" sz="2800" dirty="0">
                <a:latin typeface="Arial" pitchFamily="-107" charset="0"/>
              </a:rPr>
              <a:t>Depends on prices of goods and consumer income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382000" cy="1527175"/>
          </a:xfrm>
        </p:spPr>
        <p:txBody>
          <a:bodyPr/>
          <a:lstStyle/>
          <a:p>
            <a:r>
              <a:rPr lang="en-US" dirty="0">
                <a:latin typeface="Helvetica Neue" pitchFamily="-107" charset="0"/>
              </a:rPr>
              <a:t>The Budget </a:t>
            </a:r>
            <a:r>
              <a:rPr lang="en-US" dirty="0" smtClean="0">
                <a:latin typeface="Helvetica Neue" pitchFamily="-107" charset="0"/>
              </a:rPr>
              <a:t>Constraint</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pic>
        <p:nvPicPr>
          <p:cNvPr id="4" name="Picture 3" descr="A line graph titled The Budget Constraint. The x axis is labeled with Cans of Pepsi and the Y axis is labeled with Slices of Pizza. There is a linear negative line labeled The consumer's budget constraint that extends from 0 cans of Pepsi and 5 slices of pizza to 10 cans of Pepsi and 0 slices of pizza. A point at 4 cans of Pepsi and 3 slices of pizza lies on the consumer's budge constraint curve. There is a point at 2 cans of Pepsi and 2 slices of pizza below the budget constraint, and another point at 10 cans of Pepsi and 5 slices of pizza above the budget constraint."/>
          <p:cNvPicPr>
            <a:picLocks noChangeAspect="1"/>
          </p:cNvPicPr>
          <p:nvPr/>
        </p:nvPicPr>
        <p:blipFill>
          <a:blip r:embed="rId3"/>
          <a:srcRect t="4650" b="3096"/>
          <a:stretch>
            <a:fillRect/>
          </a:stretch>
        </p:blipFill>
        <p:spPr>
          <a:xfrm>
            <a:off x="562524" y="1674136"/>
            <a:ext cx="8018952" cy="51044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382000" cy="1527175"/>
          </a:xfrm>
        </p:spPr>
        <p:txBody>
          <a:bodyPr/>
          <a:lstStyle/>
          <a:p>
            <a:r>
              <a:rPr lang="en-US" dirty="0">
                <a:latin typeface="Helvetica Neue" pitchFamily="-107" charset="0"/>
              </a:rPr>
              <a:t>Indifference Curve and</a:t>
            </a:r>
            <a:br>
              <a:rPr lang="en-US" dirty="0">
                <a:latin typeface="Helvetica Neue" pitchFamily="-107" charset="0"/>
              </a:rPr>
            </a:br>
            <a:r>
              <a:rPr lang="en-US" dirty="0">
                <a:latin typeface="Helvetica Neue" pitchFamily="-107" charset="0"/>
              </a:rPr>
              <a:t>Consumer </a:t>
            </a:r>
            <a:r>
              <a:rPr lang="en-US" dirty="0" smtClean="0">
                <a:latin typeface="Helvetica Neue" pitchFamily="-107" charset="0"/>
              </a:rPr>
              <a:t>Optimum</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22531" name="Content Placeholder 2"/>
          <p:cNvSpPr>
            <a:spLocks noGrp="1"/>
          </p:cNvSpPr>
          <p:nvPr>
            <p:ph idx="1"/>
          </p:nvPr>
        </p:nvSpPr>
        <p:spPr>
          <a:xfrm>
            <a:off x="368300" y="1624013"/>
            <a:ext cx="8318500" cy="5043487"/>
          </a:xfrm>
        </p:spPr>
        <p:txBody>
          <a:bodyPr/>
          <a:lstStyle/>
          <a:p>
            <a:r>
              <a:rPr lang="en-US" sz="2800">
                <a:latin typeface="Arial" pitchFamily="-107" charset="0"/>
              </a:rPr>
              <a:t>Utility maximization is actually a constrained optimization problem:</a:t>
            </a:r>
          </a:p>
          <a:p>
            <a:r>
              <a:rPr lang="en-US" sz="2800">
                <a:latin typeface="Arial" pitchFamily="-107" charset="0"/>
              </a:rPr>
              <a:t>Goal</a:t>
            </a:r>
          </a:p>
          <a:p>
            <a:pPr lvl="1"/>
            <a:r>
              <a:rPr lang="en-US" sz="2800">
                <a:latin typeface="Arial" pitchFamily="-107" charset="0"/>
              </a:rPr>
              <a:t>Optimize (maximize) utility; we want to make ourselves as happy as possible</a:t>
            </a:r>
          </a:p>
          <a:p>
            <a:r>
              <a:rPr lang="en-US" sz="2800">
                <a:latin typeface="Arial" pitchFamily="-107" charset="0"/>
              </a:rPr>
              <a:t>Constraint</a:t>
            </a:r>
          </a:p>
          <a:p>
            <a:pPr lvl="1"/>
            <a:r>
              <a:rPr lang="en-US" sz="2800">
                <a:latin typeface="Arial" pitchFamily="-107" charset="0"/>
              </a:rPr>
              <a:t>The budget constraint is based on our current income and the prices of the goods we wish to purchase</a:t>
            </a: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382000" cy="1527175"/>
          </a:xfrm>
        </p:spPr>
        <p:txBody>
          <a:bodyPr/>
          <a:lstStyle/>
          <a:p>
            <a:r>
              <a:rPr lang="en-US" dirty="0">
                <a:latin typeface="Helvetica Neue" pitchFamily="-107" charset="0"/>
              </a:rPr>
              <a:t>Indifference Curve and</a:t>
            </a:r>
            <a:br>
              <a:rPr lang="en-US" dirty="0">
                <a:latin typeface="Helvetica Neue" pitchFamily="-107" charset="0"/>
              </a:rPr>
            </a:br>
            <a:r>
              <a:rPr lang="en-US" dirty="0">
                <a:latin typeface="Helvetica Neue" pitchFamily="-107" charset="0"/>
              </a:rPr>
              <a:t>Consumer </a:t>
            </a:r>
            <a:r>
              <a:rPr lang="en-US" dirty="0" smtClean="0">
                <a:latin typeface="Helvetica Neue" pitchFamily="-107" charset="0"/>
              </a:rPr>
              <a:t>Optimum</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23555" name="Content Placeholder 2"/>
          <p:cNvSpPr>
            <a:spLocks noGrp="1"/>
          </p:cNvSpPr>
          <p:nvPr>
            <p:ph idx="1"/>
          </p:nvPr>
        </p:nvSpPr>
        <p:spPr>
          <a:xfrm>
            <a:off x="368300" y="1624013"/>
            <a:ext cx="8318500" cy="5043487"/>
          </a:xfrm>
        </p:spPr>
        <p:txBody>
          <a:bodyPr/>
          <a:lstStyle/>
          <a:p>
            <a:r>
              <a:rPr lang="en-US" sz="3200">
                <a:latin typeface="Arial" pitchFamily="-107" charset="0"/>
              </a:rPr>
              <a:t>Graphically, we can think like this:</a:t>
            </a:r>
          </a:p>
          <a:p>
            <a:r>
              <a:rPr lang="en-US" sz="3200">
                <a:latin typeface="Arial" pitchFamily="-107" charset="0"/>
              </a:rPr>
              <a:t>Goal</a:t>
            </a:r>
          </a:p>
          <a:p>
            <a:pPr lvl="1"/>
            <a:r>
              <a:rPr lang="en-US" sz="2800">
                <a:latin typeface="Arial" pitchFamily="-107" charset="0"/>
              </a:rPr>
              <a:t>Get on the highest indifference curve possible.</a:t>
            </a:r>
          </a:p>
          <a:p>
            <a:r>
              <a:rPr lang="en-US" sz="3200">
                <a:latin typeface="Arial" pitchFamily="-107" charset="0"/>
              </a:rPr>
              <a:t>Constraint</a:t>
            </a:r>
          </a:p>
          <a:p>
            <a:pPr lvl="1"/>
            <a:r>
              <a:rPr lang="en-US" sz="2800">
                <a:latin typeface="Arial" pitchFamily="-107" charset="0"/>
              </a:rPr>
              <a:t>I have to be on the budget constraint.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0"/>
            <a:ext cx="8229600" cy="1527175"/>
          </a:xfrm>
        </p:spPr>
        <p:txBody>
          <a:bodyPr/>
          <a:lstStyle/>
          <a:p>
            <a:r>
              <a:rPr lang="en-US">
                <a:latin typeface="Arial" pitchFamily="-107" charset="0"/>
              </a:rPr>
              <a:t>A More Formal Analysis</a:t>
            </a:r>
          </a:p>
        </p:txBody>
      </p:sp>
      <p:sp>
        <p:nvSpPr>
          <p:cNvPr id="3" name="Content Placeholder 2"/>
          <p:cNvSpPr>
            <a:spLocks noGrp="1"/>
          </p:cNvSpPr>
          <p:nvPr>
            <p:ph idx="1"/>
          </p:nvPr>
        </p:nvSpPr>
        <p:spPr>
          <a:xfrm>
            <a:off x="457200" y="1712913"/>
            <a:ext cx="8229600" cy="4895850"/>
          </a:xfrm>
        </p:spPr>
        <p:txBody>
          <a:bodyPr/>
          <a:lstStyle/>
          <a:p>
            <a:r>
              <a:rPr lang="en-US" sz="2800" dirty="0">
                <a:latin typeface="Arial" pitchFamily="-107" charset="0"/>
              </a:rPr>
              <a:t>Utility maximization problem:</a:t>
            </a:r>
          </a:p>
          <a:p>
            <a:pPr lvl="1"/>
            <a:r>
              <a:rPr lang="en-US" sz="2800" dirty="0">
                <a:latin typeface="Arial" pitchFamily="-107" charset="0"/>
              </a:rPr>
              <a:t>max U(X, Y) subject to P</a:t>
            </a:r>
            <a:r>
              <a:rPr lang="en-US" sz="2800" baseline="-25000" dirty="0">
                <a:latin typeface="Arial" pitchFamily="-107" charset="0"/>
              </a:rPr>
              <a:t>X</a:t>
            </a:r>
            <a:r>
              <a:rPr lang="en-US" sz="2800" dirty="0">
                <a:latin typeface="Arial" pitchFamily="-107" charset="0"/>
              </a:rPr>
              <a:t>X</a:t>
            </a:r>
            <a:r>
              <a:rPr lang="en-US" sz="2800" baseline="-25000" dirty="0">
                <a:latin typeface="Arial" pitchFamily="-107" charset="0"/>
              </a:rPr>
              <a:t> </a:t>
            </a:r>
            <a:r>
              <a:rPr lang="en-US" sz="2800" dirty="0">
                <a:latin typeface="Arial" pitchFamily="-107" charset="0"/>
              </a:rPr>
              <a:t>+ P</a:t>
            </a:r>
            <a:r>
              <a:rPr lang="en-US" sz="2800" baseline="-25000" dirty="0">
                <a:latin typeface="Arial" pitchFamily="-107" charset="0"/>
              </a:rPr>
              <a:t>Y</a:t>
            </a:r>
            <a:r>
              <a:rPr lang="en-US" sz="2800" dirty="0">
                <a:latin typeface="Arial" pitchFamily="-107" charset="0"/>
              </a:rPr>
              <a:t>Y</a:t>
            </a:r>
            <a:r>
              <a:rPr lang="en-US" sz="2800" baseline="-25000" dirty="0">
                <a:latin typeface="Arial" pitchFamily="-107" charset="0"/>
              </a:rPr>
              <a:t> </a:t>
            </a:r>
            <a:r>
              <a:rPr lang="en-US" sz="2800" dirty="0">
                <a:latin typeface="Arial" pitchFamily="-107" charset="0"/>
              </a:rPr>
              <a:t>= M</a:t>
            </a:r>
          </a:p>
          <a:p>
            <a:r>
              <a:rPr lang="en-US" sz="2800" dirty="0">
                <a:latin typeface="Arial" pitchFamily="-107" charset="0"/>
              </a:rPr>
              <a:t>A consumer’s preferences can be represented by </a:t>
            </a:r>
            <a:r>
              <a:rPr lang="en-US" sz="2800" b="1" dirty="0" smtClean="0">
                <a:solidFill>
                  <a:srgbClr val="1492C7"/>
                </a:solidFill>
                <a:latin typeface="Arial" pitchFamily="-107" charset="0"/>
                <a:cs typeface="Arial" pitchFamily="-107" charset="0"/>
              </a:rPr>
              <a:t>indifference curves</a:t>
            </a:r>
            <a:r>
              <a:rPr lang="en-US" sz="2800" dirty="0" smtClean="0">
                <a:latin typeface="Arial" pitchFamily="-107" charset="0"/>
                <a:cs typeface="Arial" pitchFamily="-107" charset="0"/>
              </a:rPr>
              <a:t>.</a:t>
            </a:r>
            <a:endParaRPr lang="en-US" sz="2800" dirty="0">
              <a:latin typeface="Arial" pitchFamily="-107" charset="0"/>
            </a:endParaRPr>
          </a:p>
          <a:p>
            <a:r>
              <a:rPr lang="en-US" sz="2800" dirty="0">
                <a:latin typeface="Arial" pitchFamily="-107" charset="0"/>
              </a:rPr>
              <a:t>The choices a consumer can make are represented by a </a:t>
            </a:r>
            <a:r>
              <a:rPr lang="en-US" sz="2800" b="1" dirty="0" smtClean="0">
                <a:solidFill>
                  <a:srgbClr val="1492C7"/>
                </a:solidFill>
                <a:latin typeface="Arial" pitchFamily="-107" charset="0"/>
                <a:cs typeface="Arial" pitchFamily="-107" charset="0"/>
              </a:rPr>
              <a:t>budget constraint</a:t>
            </a:r>
            <a:r>
              <a:rPr lang="en-US" sz="2800" b="1" dirty="0" smtClean="0">
                <a:latin typeface="Arial" pitchFamily="-107" charset="0"/>
              </a:rPr>
              <a:t>.</a:t>
            </a:r>
            <a:endParaRPr lang="en-US" sz="2800" b="1" dirty="0">
              <a:latin typeface="Arial" pitchFamily="-107" charset="0"/>
            </a:endParaRPr>
          </a:p>
          <a:p>
            <a:r>
              <a:rPr lang="en-US" sz="2800" dirty="0">
                <a:latin typeface="Arial" pitchFamily="-107" charset="0"/>
              </a:rPr>
              <a:t>Putting the two together allows us to examine a consumer’s optimum consumption bundle.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382000" cy="1527175"/>
          </a:xfrm>
        </p:spPr>
        <p:txBody>
          <a:bodyPr/>
          <a:lstStyle/>
          <a:p>
            <a:r>
              <a:rPr lang="en-US">
                <a:latin typeface="Helvetica Neue" pitchFamily="-107" charset="0"/>
              </a:rPr>
              <a:t>Consumer Optimum</a:t>
            </a:r>
          </a:p>
        </p:txBody>
      </p:sp>
      <p:pic>
        <p:nvPicPr>
          <p:cNvPr id="4" name="Picture 3" descr="A graph titled Consumer Optimum. The x axis is labeled Cans of Pepsi and ranges from 0 to 10. The y axis is labeled Slices of pizza and ranges from 0 to 5. There are four negative indifference curves on the graph and one negative linear line labeled Budget constraint. There is also a positive linear line labeled Maximization point. Only IC2 and IC3 intersect with the budget constraint. IC2 intersects the budget constraint at 2 cans of Pepsi and 4 slices of pizza. IC3 intersects the budget constraint at 4 cans of Pepsi and 3 slices of pizza. The maximization point intersects IC3 and the budget constraint at 4 cans of Pepsi and 3 slices of pizza. The area to the left of the budget constraint line is shaded in."/>
          <p:cNvPicPr>
            <a:picLocks noChangeAspect="1"/>
          </p:cNvPicPr>
          <p:nvPr/>
        </p:nvPicPr>
        <p:blipFill>
          <a:blip r:embed="rId3"/>
          <a:srcRect t="4827" b="2724"/>
          <a:stretch>
            <a:fillRect/>
          </a:stretch>
        </p:blipFill>
        <p:spPr>
          <a:xfrm>
            <a:off x="663953" y="1700492"/>
            <a:ext cx="7816094" cy="510459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382000" cy="1527175"/>
          </a:xfrm>
        </p:spPr>
        <p:txBody>
          <a:bodyPr/>
          <a:lstStyle/>
          <a:p>
            <a:r>
              <a:rPr lang="en-US">
                <a:latin typeface="Helvetica Neue" pitchFamily="-107" charset="0"/>
              </a:rPr>
              <a:t>Income and Substitution Effects</a:t>
            </a:r>
          </a:p>
        </p:txBody>
      </p:sp>
      <p:sp>
        <p:nvSpPr>
          <p:cNvPr id="28675" name="Content Placeholder 2"/>
          <p:cNvSpPr>
            <a:spLocks noGrp="1"/>
          </p:cNvSpPr>
          <p:nvPr>
            <p:ph idx="1"/>
          </p:nvPr>
        </p:nvSpPr>
        <p:spPr>
          <a:xfrm>
            <a:off x="368300" y="1624013"/>
            <a:ext cx="8318500" cy="5233987"/>
          </a:xfrm>
        </p:spPr>
        <p:txBody>
          <a:bodyPr/>
          <a:lstStyle/>
          <a:p>
            <a:r>
              <a:rPr lang="en-US" sz="3000">
                <a:latin typeface="Arial" pitchFamily="-107" charset="0"/>
              </a:rPr>
              <a:t>Substitution effect (SE)</a:t>
            </a:r>
          </a:p>
          <a:p>
            <a:pPr lvl="1"/>
            <a:r>
              <a:rPr lang="en-US" sz="2800">
                <a:latin typeface="Arial" pitchFamily="-107" charset="0"/>
              </a:rPr>
              <a:t>If good X becomes more expensive, we’ll buy relatively less X and relatively more Y</a:t>
            </a:r>
          </a:p>
          <a:p>
            <a:r>
              <a:rPr lang="en-US" sz="3000">
                <a:latin typeface="Arial" pitchFamily="-107" charset="0"/>
              </a:rPr>
              <a:t>Real-income effect (IE)</a:t>
            </a:r>
          </a:p>
          <a:p>
            <a:pPr lvl="1"/>
            <a:r>
              <a:rPr lang="en-US" sz="2800">
                <a:latin typeface="Arial" pitchFamily="-107" charset="0"/>
              </a:rPr>
              <a:t>A change in price causes a change in real purchasing power.  </a:t>
            </a:r>
          </a:p>
          <a:p>
            <a:pPr lvl="1"/>
            <a:r>
              <a:rPr lang="en-US" sz="2800">
                <a:latin typeface="Arial" pitchFamily="-107" charset="0"/>
              </a:rPr>
              <a:t>If the price of one good falls, we have less purchasing power, and we might choose to buy less of </a:t>
            </a:r>
            <a:r>
              <a:rPr lang="en-US" sz="2800" i="1">
                <a:latin typeface="Arial" pitchFamily="-107" charset="0"/>
              </a:rPr>
              <a:t>both</a:t>
            </a:r>
            <a:r>
              <a:rPr lang="en-US" sz="2800">
                <a:latin typeface="Arial" pitchFamily="-107" charset="0"/>
              </a:rPr>
              <a:t> goods.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382000" cy="1527175"/>
          </a:xfrm>
        </p:spPr>
        <p:txBody>
          <a:bodyPr/>
          <a:lstStyle/>
          <a:p>
            <a:r>
              <a:rPr lang="en-US">
                <a:latin typeface="Helvetica Neue" pitchFamily="-107" charset="0"/>
              </a:rPr>
              <a:t>Change in Price,</a:t>
            </a:r>
            <a:br>
              <a:rPr lang="en-US">
                <a:latin typeface="Helvetica Neue" pitchFamily="-107" charset="0"/>
              </a:rPr>
            </a:br>
            <a:r>
              <a:rPr lang="en-US">
                <a:latin typeface="Helvetica Neue" pitchFamily="-107" charset="0"/>
              </a:rPr>
              <a:t>Rotating Budget Constraint</a:t>
            </a:r>
          </a:p>
        </p:txBody>
      </p:sp>
      <p:pic>
        <p:nvPicPr>
          <p:cNvPr id="4" name="Picture 3" descr="A graph titled How a Change in Price Rotates the Budget Constraint. The x axis is labeled with cans of Pepsi and ranges from 0 to 10 and the y axis is labeled with slices of pizza and ranges from 0 to 5. There are two indifference curves (IC2 and IC3) and two budget constraint lines (BC1 at 1 dollar per can of Pepsi and BC2 at 2 dollars per can of Pepsi) on the graph. BC2 goes from (0,5) to (5,0). BC1 goes from (0,5) to (10,0). IC2 intersects BC2 at 2 cans of Pepsi and 3 slices of pizza. IC3 intersects BC1 at 4 cans of Pepsi and 3 slices of pizza. An arrow points to the left from BC1 to BC2."/>
          <p:cNvPicPr>
            <a:picLocks noChangeAspect="1"/>
          </p:cNvPicPr>
          <p:nvPr/>
        </p:nvPicPr>
        <p:blipFill>
          <a:blip r:embed="rId3"/>
          <a:srcRect t="4982" b="3541"/>
          <a:stretch>
            <a:fillRect/>
          </a:stretch>
        </p:blipFill>
        <p:spPr>
          <a:xfrm>
            <a:off x="403767" y="1645875"/>
            <a:ext cx="8336467" cy="512570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382000" cy="1527175"/>
          </a:xfrm>
        </p:spPr>
        <p:txBody>
          <a:bodyPr/>
          <a:lstStyle/>
          <a:p>
            <a:r>
              <a:rPr lang="en-US">
                <a:latin typeface="Helvetica Neue" pitchFamily="-107" charset="0"/>
              </a:rPr>
              <a:t>Separating the SE and IE</a:t>
            </a:r>
          </a:p>
        </p:txBody>
      </p:sp>
      <p:sp>
        <p:nvSpPr>
          <p:cNvPr id="31747" name="Content Placeholder 2"/>
          <p:cNvSpPr>
            <a:spLocks noGrp="1"/>
          </p:cNvSpPr>
          <p:nvPr>
            <p:ph idx="1"/>
          </p:nvPr>
        </p:nvSpPr>
        <p:spPr>
          <a:xfrm>
            <a:off x="368300" y="1624013"/>
            <a:ext cx="8318500" cy="5043487"/>
          </a:xfrm>
        </p:spPr>
        <p:txBody>
          <a:bodyPr/>
          <a:lstStyle/>
          <a:p>
            <a:r>
              <a:rPr lang="en-US" sz="3000">
                <a:latin typeface="Arial" pitchFamily="-107" charset="0"/>
              </a:rPr>
              <a:t>When the price of Pepsi increases:</a:t>
            </a:r>
          </a:p>
          <a:p>
            <a:pPr lvl="1"/>
            <a:r>
              <a:rPr lang="en-US" sz="2800">
                <a:latin typeface="Arial" pitchFamily="-107" charset="0"/>
              </a:rPr>
              <a:t>Purchasing power (real income) falls.</a:t>
            </a:r>
          </a:p>
          <a:p>
            <a:pPr lvl="1"/>
            <a:r>
              <a:rPr lang="en-US" sz="2800">
                <a:latin typeface="Arial" pitchFamily="-107" charset="0"/>
              </a:rPr>
              <a:t>All else being equal, the consumer will buy less Pepsi, and less pizza.</a:t>
            </a:r>
          </a:p>
          <a:p>
            <a:pPr lvl="1"/>
            <a:r>
              <a:rPr lang="en-US" sz="2800">
                <a:latin typeface="Arial" pitchFamily="-107" charset="0"/>
              </a:rPr>
              <a:t>But, now pizza is relatively cheaper than Pepsi.</a:t>
            </a:r>
          </a:p>
          <a:p>
            <a:pPr lvl="1"/>
            <a:r>
              <a:rPr lang="en-US" sz="2800">
                <a:latin typeface="Arial" pitchFamily="-107" charset="0"/>
              </a:rPr>
              <a:t>All else being equal, the consumer will buy less Pepsi, but </a:t>
            </a:r>
            <a:r>
              <a:rPr lang="en-US" sz="2800" i="1">
                <a:latin typeface="Arial" pitchFamily="-107" charset="0"/>
              </a:rPr>
              <a:t>more</a:t>
            </a:r>
            <a:r>
              <a:rPr lang="en-US" sz="2800">
                <a:latin typeface="Arial" pitchFamily="-107" charset="0"/>
              </a:rPr>
              <a:t> pizza.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382000" cy="1527175"/>
          </a:xfrm>
        </p:spPr>
        <p:txBody>
          <a:bodyPr/>
          <a:lstStyle/>
          <a:p>
            <a:r>
              <a:rPr lang="en-US">
                <a:latin typeface="Helvetica Neue" pitchFamily="-107" charset="0"/>
              </a:rPr>
              <a:t>Substitution and Income Effect, Graphically</a:t>
            </a:r>
          </a:p>
        </p:txBody>
      </p:sp>
      <p:pic>
        <p:nvPicPr>
          <p:cNvPr id="4" name="Picture 3" descr="A graph titled Separating the Substitution Effect from the Real-Income Effect. The x axis is labeled with Cans of Pepsi and ranges from 0 to 10. The y axis is labeled with slices of pizza and ranges from 0 to 5. There are two indifference curves (IC2 and IC3) and three budget constraint lines (BC1, BC2, and BC real income) on the graph. BC2 goes from (0,5) to (5,0). BC1 goes from (0,5) to (10,0). IC2 intersects BC2 at 2 cans of Pepsi and 3 slices of pizza. IC3 intersects BC1 at 4 cans of Pepsi and 3 slices of pizza. BC real income goes from about 0 cans of Pepsi and 3.8 slices of pizza to about 7.8 cans of Pepsi and 0 slices of pizza. BC real income intersects IC2 at point A which is at about 2.7 cans of Pepsi and 2.7 slices of pizza. There is an arrow pointing to the left from 4 to 3 on the x axis and from 3 to 2 on the x axis. There is an arrow pointing upward from about 2.7 to 3 on the y axis and an arrow pointing downward from 3 to 2.7 on the y axis."/>
          <p:cNvPicPr>
            <a:picLocks noChangeAspect="1"/>
          </p:cNvPicPr>
          <p:nvPr/>
        </p:nvPicPr>
        <p:blipFill>
          <a:blip r:embed="rId3"/>
          <a:srcRect t="4993" b="2826"/>
          <a:stretch>
            <a:fillRect/>
          </a:stretch>
        </p:blipFill>
        <p:spPr>
          <a:xfrm>
            <a:off x="304800" y="1734070"/>
            <a:ext cx="8534400" cy="501810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382000" cy="1527175"/>
          </a:xfrm>
        </p:spPr>
        <p:txBody>
          <a:bodyPr/>
          <a:lstStyle/>
          <a:p>
            <a:r>
              <a:rPr lang="en-US">
                <a:latin typeface="Helvetica Neue" pitchFamily="-107" charset="0"/>
              </a:rPr>
              <a:t>Conclusion</a:t>
            </a:r>
          </a:p>
        </p:txBody>
      </p:sp>
      <p:sp>
        <p:nvSpPr>
          <p:cNvPr id="31747" name="Content Placeholder 2"/>
          <p:cNvSpPr>
            <a:spLocks noGrp="1"/>
          </p:cNvSpPr>
          <p:nvPr>
            <p:ph idx="1"/>
          </p:nvPr>
        </p:nvSpPr>
        <p:spPr>
          <a:xfrm>
            <a:off x="368300" y="1624013"/>
            <a:ext cx="8318500" cy="5043487"/>
          </a:xfrm>
        </p:spPr>
        <p:txBody>
          <a:bodyPr/>
          <a:lstStyle/>
          <a:p>
            <a:r>
              <a:rPr lang="en-US" sz="2800">
                <a:latin typeface="Arial" pitchFamily="-107" charset="0"/>
              </a:rPr>
              <a:t>Indifference curves represent various combinations of two goods that yield the same level of utility.</a:t>
            </a:r>
          </a:p>
          <a:p>
            <a:r>
              <a:rPr lang="en-US" sz="2800">
                <a:latin typeface="Arial" pitchFamily="-107" charset="0"/>
              </a:rPr>
              <a:t>Indifference curves are inward sloping, they cannot be thick, and they cannot intersect.</a:t>
            </a:r>
          </a:p>
          <a:p>
            <a:r>
              <a:rPr lang="en-US" sz="2800">
                <a:latin typeface="Arial" pitchFamily="-107" charset="0"/>
              </a:rPr>
              <a:t>The point of maximum consumer satisfaction is found at the point of tangency between an indifference curve and the budget constraint.</a:t>
            </a:r>
          </a:p>
          <a:p>
            <a:r>
              <a:rPr lang="en-US" sz="2800">
                <a:latin typeface="Arial" pitchFamily="-107" charset="0"/>
              </a:rPr>
              <a:t>Framework allows economists to analyze the effect of price changes and budget constraints on the decisions that consumers make.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382000" cy="1527175"/>
          </a:xfrm>
        </p:spPr>
        <p:txBody>
          <a:bodyPr/>
          <a:lstStyle/>
          <a:p>
            <a:r>
              <a:rPr lang="en-US" dirty="0">
                <a:latin typeface="Helvetica Neue" pitchFamily="-107" charset="0"/>
              </a:rPr>
              <a:t>Indifference </a:t>
            </a:r>
            <a:r>
              <a:rPr lang="en-US" dirty="0" smtClean="0">
                <a:latin typeface="Helvetica Neue" pitchFamily="-107" charset="0"/>
              </a:rPr>
              <a:t>Curves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8195" name="Content Placeholder 2"/>
          <p:cNvSpPr>
            <a:spLocks noGrp="1"/>
          </p:cNvSpPr>
          <p:nvPr>
            <p:ph idx="1"/>
          </p:nvPr>
        </p:nvSpPr>
        <p:spPr>
          <a:xfrm>
            <a:off x="368300" y="1624013"/>
            <a:ext cx="8318500" cy="5043487"/>
          </a:xfrm>
        </p:spPr>
        <p:txBody>
          <a:bodyPr/>
          <a:lstStyle/>
          <a:p>
            <a:r>
              <a:rPr lang="en-US" sz="3200">
                <a:latin typeface="Arial" pitchFamily="-107" charset="0"/>
              </a:rPr>
              <a:t>Indifference curves</a:t>
            </a:r>
          </a:p>
          <a:p>
            <a:pPr lvl="1"/>
            <a:r>
              <a:rPr lang="en-US" sz="2800">
                <a:latin typeface="Arial" pitchFamily="-107" charset="0"/>
              </a:rPr>
              <a:t>Represent the various combinations of two goods that yield the same level of utility.</a:t>
            </a:r>
          </a:p>
          <a:p>
            <a:r>
              <a:rPr lang="en-US" sz="3200">
                <a:latin typeface="Arial" pitchFamily="-107" charset="0"/>
              </a:rPr>
              <a:t>Maximization point</a:t>
            </a:r>
          </a:p>
          <a:p>
            <a:pPr lvl="1"/>
            <a:r>
              <a:rPr lang="en-US" sz="2800">
                <a:latin typeface="Arial" pitchFamily="-107" charset="0"/>
              </a:rPr>
              <a:t>A point at which a certain combination of two goods yields the most utility.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382000" cy="1527175"/>
          </a:xfrm>
        </p:spPr>
        <p:txBody>
          <a:bodyPr/>
          <a:lstStyle/>
          <a:p>
            <a:r>
              <a:rPr lang="en-US">
                <a:latin typeface="Helvetica Neue" pitchFamily="-107" charset="0"/>
              </a:rPr>
              <a:t>Economic Goods and Bads</a:t>
            </a:r>
          </a:p>
        </p:txBody>
      </p:sp>
      <p:sp>
        <p:nvSpPr>
          <p:cNvPr id="9219" name="Content Placeholder 2"/>
          <p:cNvSpPr>
            <a:spLocks noGrp="1"/>
          </p:cNvSpPr>
          <p:nvPr>
            <p:ph idx="1"/>
          </p:nvPr>
        </p:nvSpPr>
        <p:spPr>
          <a:xfrm>
            <a:off x="368300" y="1624013"/>
            <a:ext cx="8318500" cy="5043487"/>
          </a:xfrm>
        </p:spPr>
        <p:txBody>
          <a:bodyPr/>
          <a:lstStyle/>
          <a:p>
            <a:r>
              <a:rPr lang="en-US" sz="2800">
                <a:latin typeface="Arial" pitchFamily="-107" charset="0"/>
              </a:rPr>
              <a:t>Suppose you have unlimited income. How much pizza and Pepsi would you buy?</a:t>
            </a:r>
          </a:p>
          <a:p>
            <a:r>
              <a:rPr lang="en-US" sz="2800">
                <a:latin typeface="Arial" pitchFamily="-107" charset="0"/>
              </a:rPr>
              <a:t>Economic “goods”</a:t>
            </a:r>
          </a:p>
          <a:p>
            <a:pPr lvl="1"/>
            <a:r>
              <a:rPr lang="en-US" sz="2800">
                <a:latin typeface="Arial" pitchFamily="-107" charset="0"/>
              </a:rPr>
              <a:t>Consuming more leads to higher total utility</a:t>
            </a:r>
          </a:p>
          <a:p>
            <a:pPr lvl="1"/>
            <a:r>
              <a:rPr lang="en-US" sz="2800">
                <a:latin typeface="Arial" pitchFamily="-107" charset="0"/>
              </a:rPr>
              <a:t>Marginal utility is positive</a:t>
            </a:r>
          </a:p>
          <a:p>
            <a:r>
              <a:rPr lang="en-US" sz="2800">
                <a:latin typeface="Arial" pitchFamily="-107" charset="0"/>
              </a:rPr>
              <a:t>Economics “bads”</a:t>
            </a:r>
          </a:p>
          <a:p>
            <a:pPr lvl="1"/>
            <a:r>
              <a:rPr lang="en-US" sz="2800">
                <a:latin typeface="Arial" pitchFamily="-107" charset="0"/>
              </a:rPr>
              <a:t>Consuming more leads to lower total utility</a:t>
            </a:r>
          </a:p>
          <a:p>
            <a:pPr lvl="1"/>
            <a:r>
              <a:rPr lang="en-US" sz="2800">
                <a:latin typeface="Arial" pitchFamily="-107" charset="0"/>
              </a:rPr>
              <a:t>Marginal utility is negative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90538" y="-17463"/>
            <a:ext cx="8229600" cy="768351"/>
          </a:xfrm>
        </p:spPr>
        <p:txBody>
          <a:bodyPr/>
          <a:lstStyle/>
          <a:p>
            <a:r>
              <a:rPr lang="en-US">
                <a:latin typeface="Helvetica Neue" pitchFamily="-107" charset="0"/>
              </a:rPr>
              <a:t>Indifference Curves</a:t>
            </a:r>
          </a:p>
        </p:txBody>
      </p:sp>
      <p:pic>
        <p:nvPicPr>
          <p:cNvPr id="4" name="Picture 3" descr="Figure 16A.1 is a graph with 4 quadrants showing indifference curves. The maximization point is located at the origin of the graph and there are four concentric circles around the maximization point. Quantity of Pepsi consumed is on the x axis and ranges from left to right: Tastes great, Getting full, Full, Too full, and Sick. Quantity of pizza consumed is on the y axis and ranges from bottom to top: Tastes great, getting full, full, too full, and sick. Quadrant 1 is in the bottom left corner, and reads: Pizza and Pepsi are both &quot;goods.&quot; Quadrant 2 is in the bottom right corner and reads: Pizza is a &quot;good&quot;; Pepsi is a &quot;bad.&quot; Quadrant 3 is in the top right corner and reads: Pizza and Pepsi are both &quot;bads.&quot; Quadrant 4 is in the top left corner and reads: Pizza is a &quot;bad&quot; and Pepsi is a &quot;good.&quot;"/>
          <p:cNvPicPr>
            <a:picLocks noChangeAspect="1"/>
          </p:cNvPicPr>
          <p:nvPr/>
        </p:nvPicPr>
        <p:blipFill>
          <a:blip r:embed="rId3"/>
          <a:srcRect t="3983" b="3303"/>
          <a:stretch>
            <a:fillRect/>
          </a:stretch>
        </p:blipFill>
        <p:spPr>
          <a:xfrm>
            <a:off x="304800" y="1084756"/>
            <a:ext cx="8534400" cy="52562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382000" cy="1527175"/>
          </a:xfrm>
        </p:spPr>
        <p:txBody>
          <a:bodyPr/>
          <a:lstStyle/>
          <a:p>
            <a:r>
              <a:rPr lang="en-US" dirty="0">
                <a:latin typeface="Helvetica Neue" pitchFamily="-107" charset="0"/>
              </a:rPr>
              <a:t>Properties of Indifference </a:t>
            </a:r>
            <a:r>
              <a:rPr lang="en-US" dirty="0" smtClean="0">
                <a:latin typeface="Helvetica Neue" pitchFamily="-107" charset="0"/>
              </a:rPr>
              <a:t>Curves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4339" name="Content Placeholder 2"/>
          <p:cNvSpPr>
            <a:spLocks noGrp="1"/>
          </p:cNvSpPr>
          <p:nvPr>
            <p:ph idx="1"/>
          </p:nvPr>
        </p:nvSpPr>
        <p:spPr>
          <a:xfrm>
            <a:off x="368300" y="1624013"/>
            <a:ext cx="8318500" cy="5043487"/>
          </a:xfrm>
        </p:spPr>
        <p:txBody>
          <a:bodyPr/>
          <a:lstStyle/>
          <a:p>
            <a:r>
              <a:rPr lang="en-US" sz="3000">
                <a:latin typeface="Arial" pitchFamily="-107" charset="0"/>
              </a:rPr>
              <a:t>Indifference curves are usually bowed inward.</a:t>
            </a:r>
          </a:p>
          <a:p>
            <a:pPr lvl="1"/>
            <a:r>
              <a:rPr lang="en-US" sz="2800">
                <a:latin typeface="Arial" pitchFamily="-107" charset="0"/>
              </a:rPr>
              <a:t>Quadrant I of previous figure</a:t>
            </a:r>
          </a:p>
          <a:p>
            <a:pPr lvl="1"/>
            <a:r>
              <a:rPr lang="en-US" sz="2800">
                <a:latin typeface="Arial" pitchFamily="-107" charset="0"/>
              </a:rPr>
              <a:t>Based on assumption that averages are preferred to extremes</a:t>
            </a:r>
          </a:p>
          <a:p>
            <a:r>
              <a:rPr lang="en-US" sz="3000">
                <a:latin typeface="Arial" pitchFamily="-107" charset="0"/>
              </a:rPr>
              <a:t>The slope of the indifference curve is the Marginal Rate of Substitution (MRS)</a:t>
            </a:r>
          </a:p>
          <a:p>
            <a:pPr lvl="1"/>
            <a:r>
              <a:rPr lang="en-US" sz="2800">
                <a:latin typeface="Arial" pitchFamily="-107" charset="0"/>
              </a:rPr>
              <a:t>The rate at which a consumer is willing to purchase one good instead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ne graph titled The Marginal Rate of Substitution. The x axis is labeled with Cans of Pepsi and the Y axis is labeled with Slices of pizza. There is a negatively sloped indifference curve on the graph with four points on it: points A, B, C, and D. Point A is at 1 can of Pepsi and 5 slices of pizza. Point B is at 2 cans of Pepsi and 3 slices of pizza. Dotted lines indicate that point A is two slices of pizza more and one can of Pepsi less than point B. The marginal rate of substitution from A to B is equal to negative 2. The negative 2 was calculated by the following equation: Positive 2 divided by negative 1 equals negative 2. Point C is at 3 cans of Pepsi and 2 slices of pizza. Dotted lines indicate that point B is 1 slice of piece more and one can of Pepsi less than point C. The marginal rate of substitution from B to C is negative 1. Negative 1 was calculated by the following equation: Positive 1 divided by negative 1 equals negative 1. Point D is at 7 cans of Pepsi and 1 slice of pizza. Dotted lines indicate that point C is 1 slice of pizza more and 4 cans of Pepsi less than point D. The marginal rate of substitution from C to D is negative one-fourth. This was calculated by the following equation: positive 1 divided negative 4 equals negative one-fourth."/>
          <p:cNvPicPr>
            <a:picLocks noChangeAspect="1"/>
          </p:cNvPicPr>
          <p:nvPr/>
        </p:nvPicPr>
        <p:blipFill>
          <a:blip r:embed="rId3"/>
          <a:srcRect b="3304"/>
          <a:stretch>
            <a:fillRect/>
          </a:stretch>
        </p:blipFill>
        <p:spPr>
          <a:xfrm>
            <a:off x="672773" y="1672945"/>
            <a:ext cx="7798455" cy="5176236"/>
          </a:xfrm>
          <a:prstGeom prst="rect">
            <a:avLst/>
          </a:prstGeom>
        </p:spPr>
      </p:pic>
      <p:sp>
        <p:nvSpPr>
          <p:cNvPr id="20481" name="Title 1"/>
          <p:cNvSpPr>
            <a:spLocks noGrp="1"/>
          </p:cNvSpPr>
          <p:nvPr>
            <p:ph type="title"/>
          </p:nvPr>
        </p:nvSpPr>
        <p:spPr>
          <a:xfrm>
            <a:off x="457200" y="0"/>
            <a:ext cx="8382000" cy="1527175"/>
          </a:xfrm>
        </p:spPr>
        <p:txBody>
          <a:bodyPr/>
          <a:lstStyle/>
          <a:p>
            <a:r>
              <a:rPr lang="en-US">
                <a:latin typeface="Helvetica Neue" pitchFamily="-107" charset="0"/>
              </a:rPr>
              <a:t>A Typical Indifference Curve</a:t>
            </a:r>
          </a:p>
        </p:txBody>
      </p:sp>
      <p:sp>
        <p:nvSpPr>
          <p:cNvPr id="2" name="Freeform 1"/>
          <p:cNvSpPr>
            <a:spLocks/>
          </p:cNvSpPr>
          <p:nvPr/>
        </p:nvSpPr>
        <p:spPr bwMode="auto">
          <a:xfrm>
            <a:off x="2028570" y="2478184"/>
            <a:ext cx="3633786" cy="3113164"/>
          </a:xfrm>
          <a:custGeom>
            <a:avLst/>
            <a:gdLst>
              <a:gd name="T0" fmla="*/ 0 w 3512457"/>
              <a:gd name="T1" fmla="*/ 0 h 2975429"/>
              <a:gd name="T2" fmla="*/ 3515177 w 3512457"/>
              <a:gd name="T3" fmla="*/ 2973613 h 2975429"/>
              <a:gd name="T4" fmla="*/ 0 60000 65536"/>
              <a:gd name="T5" fmla="*/ 0 60000 65536"/>
            </a:gdLst>
            <a:ahLst/>
            <a:cxnLst>
              <a:cxn ang="T4">
                <a:pos x="T0" y="T1"/>
              </a:cxn>
              <a:cxn ang="T5">
                <a:pos x="T2" y="T3"/>
              </a:cxn>
            </a:cxnLst>
            <a:rect l="0" t="0" r="r" b="b"/>
            <a:pathLst>
              <a:path w="3512457" h="2975429">
                <a:moveTo>
                  <a:pt x="0" y="0"/>
                </a:moveTo>
                <a:lnTo>
                  <a:pt x="3512457" y="2975429"/>
                </a:lnTo>
              </a:path>
            </a:pathLst>
          </a:custGeom>
          <a:noFill/>
          <a:ln w="31750" cap="flat" cmpd="sng">
            <a:solidFill>
              <a:srgbClr val="C00000"/>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3" name="Oval 2"/>
          <p:cNvSpPr>
            <a:spLocks noChangeAspect="1"/>
          </p:cNvSpPr>
          <p:nvPr/>
        </p:nvSpPr>
        <p:spPr bwMode="auto">
          <a:xfrm>
            <a:off x="3775075" y="3962049"/>
            <a:ext cx="201613" cy="201613"/>
          </a:xfrm>
          <a:prstGeom prst="ellipse">
            <a:avLst/>
          </a:prstGeom>
          <a:solidFill>
            <a:srgbClr val="C00000"/>
          </a:solidFill>
          <a:ln w="9525">
            <a:solidFill>
              <a:srgbClr val="4A7EBB"/>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endParaRPr>
          </a:p>
        </p:txBody>
      </p:sp>
      <p:sp>
        <p:nvSpPr>
          <p:cNvPr id="4" name="TextBox 3"/>
          <p:cNvSpPr txBox="1">
            <a:spLocks noChangeArrowheads="1"/>
          </p:cNvSpPr>
          <p:nvPr/>
        </p:nvSpPr>
        <p:spPr bwMode="auto">
          <a:xfrm>
            <a:off x="4029075" y="3793774"/>
            <a:ext cx="528638" cy="369888"/>
          </a:xfrm>
          <a:prstGeom prst="rect">
            <a:avLst/>
          </a:prstGeom>
          <a:noFill/>
          <a:ln w="9525">
            <a:noFill/>
            <a:miter lim="800000"/>
            <a:headEnd/>
            <a:tailEnd/>
          </a:ln>
        </p:spPr>
        <p:txBody>
          <a:bodyPr wrap="none">
            <a:prstTxWarp prst="textNoShape">
              <a:avLst/>
            </a:prstTxWarp>
            <a:spAutoFit/>
          </a:bodyPr>
          <a:lstStyle/>
          <a:p>
            <a:pPr eaLnBrk="1" hangingPunct="1"/>
            <a:r>
              <a:rPr lang="en-US" b="1" dirty="0"/>
              <a:t>4, 3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382000" cy="1527175"/>
          </a:xfrm>
        </p:spPr>
        <p:txBody>
          <a:bodyPr/>
          <a:lstStyle/>
          <a:p>
            <a:r>
              <a:rPr lang="en-US" dirty="0">
                <a:latin typeface="Helvetica Neue" pitchFamily="-107" charset="0"/>
              </a:rPr>
              <a:t>Properties of Indifference </a:t>
            </a:r>
            <a:r>
              <a:rPr lang="en-US" dirty="0" smtClean="0">
                <a:latin typeface="Helvetica Neue" pitchFamily="-107" charset="0"/>
              </a:rPr>
              <a:t>Curves</a:t>
            </a:r>
            <a:r>
              <a:rPr lang="en-US" altLang="x-none" dirty="0" smtClean="0">
                <a:latin typeface="Arial" charset="0"/>
                <a:ea typeface="MS PGothic" charset="-128"/>
                <a:cs typeface="Arial" charset="0"/>
              </a:rPr>
              <a:t>—</a:t>
            </a:r>
            <a:r>
              <a:rPr lang="en-US" altLang="x-none" dirty="0">
                <a:latin typeface="Helvetica Neue" pitchFamily="-107" charset="0"/>
              </a:rPr>
              <a:t>2</a:t>
            </a:r>
            <a:r>
              <a:rPr lang="en-US" dirty="0" smtClean="0">
                <a:latin typeface="Helvetica Neue" pitchFamily="-107" charset="0"/>
              </a:rPr>
              <a:t> </a:t>
            </a:r>
            <a:endParaRPr lang="en-US" dirty="0">
              <a:latin typeface="Helvetica Neue" pitchFamily="-107" charset="0"/>
            </a:endParaRPr>
          </a:p>
        </p:txBody>
      </p:sp>
      <p:sp>
        <p:nvSpPr>
          <p:cNvPr id="22530" name="Content Placeholder 2"/>
          <p:cNvSpPr>
            <a:spLocks noGrp="1"/>
          </p:cNvSpPr>
          <p:nvPr>
            <p:ph idx="1"/>
          </p:nvPr>
        </p:nvSpPr>
        <p:spPr>
          <a:xfrm>
            <a:off x="368300" y="1624013"/>
            <a:ext cx="8318500" cy="5043487"/>
          </a:xfrm>
        </p:spPr>
        <p:txBody>
          <a:bodyPr/>
          <a:lstStyle/>
          <a:p>
            <a:r>
              <a:rPr lang="en-US" sz="3200" dirty="0">
                <a:latin typeface="Arial" pitchFamily="-107" charset="0"/>
              </a:rPr>
              <a:t>Indifference curves cannot be “thick”</a:t>
            </a:r>
          </a:p>
          <a:p>
            <a:pPr lvl="1"/>
            <a:r>
              <a:rPr lang="en-US" sz="2800" dirty="0">
                <a:latin typeface="Arial" pitchFamily="-107" charset="0"/>
              </a:rPr>
              <a:t>This would violate “more is preferred to 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382000" cy="1527175"/>
          </a:xfrm>
        </p:spPr>
        <p:txBody>
          <a:bodyPr/>
          <a:lstStyle/>
          <a:p>
            <a:r>
              <a:rPr lang="en-US">
                <a:latin typeface="Helvetica Neue" pitchFamily="-107" charset="0"/>
              </a:rPr>
              <a:t>Indifference Curves</a:t>
            </a:r>
            <a:br>
              <a:rPr lang="en-US">
                <a:latin typeface="Helvetica Neue" pitchFamily="-107" charset="0"/>
              </a:rPr>
            </a:br>
            <a:r>
              <a:rPr lang="en-US">
                <a:latin typeface="Helvetica Neue" pitchFamily="-107" charset="0"/>
              </a:rPr>
              <a:t>Cannot Be Thick</a:t>
            </a:r>
          </a:p>
        </p:txBody>
      </p:sp>
      <p:pic>
        <p:nvPicPr>
          <p:cNvPr id="4" name="Picture 3" descr="A graph titled Indifference Curves Cannot Be Thick. The x axis is labeled with Cans of Pepsi and the y axis is labeled with Slices of pizza. There is an impossible indifference curve on the graph with three points on it: A, B, and C. Point A is at 3 cans of Pepsi and 2 slices of pizza. Point B is at 3 cans of Pepsi and 3 slices of pizza. Point C is at 5 cans of Pepsi and 2 slices of pizza."/>
          <p:cNvPicPr>
            <a:picLocks noChangeAspect="1"/>
          </p:cNvPicPr>
          <p:nvPr/>
        </p:nvPicPr>
        <p:blipFill>
          <a:blip r:embed="rId3"/>
          <a:srcRect t="4087" b="2965"/>
          <a:stretch>
            <a:fillRect/>
          </a:stretch>
        </p:blipFill>
        <p:spPr>
          <a:xfrm>
            <a:off x="505195" y="1646480"/>
            <a:ext cx="8133610" cy="513545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7776</TotalTime>
  <Words>2733</Words>
  <Application>Microsoft Macintosh PowerPoint</Application>
  <PresentationFormat>On-screen Show (4:3)</PresentationFormat>
  <Paragraphs>263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Helvetica Neue</vt:lpstr>
      <vt:lpstr>Helvetica Neue Medium</vt:lpstr>
      <vt:lpstr>MS PGothic</vt:lpstr>
      <vt:lpstr>ＭＳ Ｐゴシック</vt:lpstr>
      <vt:lpstr>Arial</vt:lpstr>
      <vt:lpstr>Office Theme</vt:lpstr>
      <vt:lpstr>Indifference Curve Analysis</vt:lpstr>
      <vt:lpstr>A More Formal Analysis</vt:lpstr>
      <vt:lpstr>Indifference Curves—1 </vt:lpstr>
      <vt:lpstr>Economic Goods and Bads</vt:lpstr>
      <vt:lpstr>Indifference Curves</vt:lpstr>
      <vt:lpstr>Properties of Indifference Curves—1 </vt:lpstr>
      <vt:lpstr>A Typical Indifference Curve</vt:lpstr>
      <vt:lpstr>Properties of Indifference Curves—2 </vt:lpstr>
      <vt:lpstr>Indifference Curves Cannot Be Thick</vt:lpstr>
      <vt:lpstr>Properties of Indifference Curves—3 </vt:lpstr>
      <vt:lpstr>Indifference Curves Cannot Intersect</vt:lpstr>
      <vt:lpstr>Perfect Substitutes—1 </vt:lpstr>
      <vt:lpstr>Perfect Substitutes—2 </vt:lpstr>
      <vt:lpstr>Perfect Complements—1</vt:lpstr>
      <vt:lpstr>Perfect Complements—2</vt:lpstr>
      <vt:lpstr>The Budget Constraint—1 </vt:lpstr>
      <vt:lpstr>The Budget Constraint—2 </vt:lpstr>
      <vt:lpstr>Indifference Curve and Consumer Optimum—1 </vt:lpstr>
      <vt:lpstr>Indifference Curve and Consumer Optimum—2 </vt:lpstr>
      <vt:lpstr>Consumer Optimum</vt:lpstr>
      <vt:lpstr>Income and Substitution Effects</vt:lpstr>
      <vt:lpstr>Change in Price, Rotating Budget Constraint</vt:lpstr>
      <vt:lpstr>Separating the SE and IE</vt:lpstr>
      <vt:lpstr>Substitution and Income Effect, Graphically</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485</cp:revision>
  <dcterms:created xsi:type="dcterms:W3CDTF">2017-03-03T22:19:31Z</dcterms:created>
  <dcterms:modified xsi:type="dcterms:W3CDTF">2017-03-29T20:29:55Z</dcterms:modified>
  <cp:category/>
</cp:coreProperties>
</file>